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b="def" i="def"/>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Line"/>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Line"/>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5" name="Line"/>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6" name="Lorem Ipsum Dolor"/>
          <p:cNvSpPr txBox="1"/>
          <p:nvPr>
            <p:ph type="body" sz="quarter" idx="13"/>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17" name="Title Text"/>
          <p:cNvSpPr txBox="1"/>
          <p:nvPr>
            <p:ph type="title"/>
          </p:nvPr>
        </p:nvSpPr>
        <p:spPr>
          <a:xfrm>
            <a:off x="952500" y="5829300"/>
            <a:ext cx="13500100" cy="3340100"/>
          </a:xfrm>
          <a:prstGeom prst="rect">
            <a:avLst/>
          </a:prstGeom>
        </p:spPr>
        <p:txBody>
          <a:bodyPr/>
          <a:lstStyle>
            <a:lvl1pPr algn="l"/>
          </a:lstStyle>
          <a:p>
            <a:pPr/>
            <a:r>
              <a:t>Title Text</a:t>
            </a:r>
          </a:p>
        </p:txBody>
      </p:sp>
      <p:sp>
        <p:nvSpPr>
          <p:cNvPr id="18" name="Body Level One…"/>
          <p:cNvSpPr txBox="1"/>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111" name="–Johnny Appleseed"/>
          <p:cNvSpPr txBox="1"/>
          <p:nvPr>
            <p:ph type="body" sz="quarter" idx="13"/>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i="1" sz="4200"/>
            </a:lvl1pPr>
          </a:lstStyle>
          <a:p>
            <a:pPr/>
            <a:r>
              <a:t>–Johnny Appleseed</a:t>
            </a:r>
          </a:p>
        </p:txBody>
      </p:sp>
      <p:sp>
        <p:nvSpPr>
          <p:cNvPr id="112" name="“Type a quote here.”"/>
          <p:cNvSpPr txBox="1"/>
          <p:nvPr>
            <p:ph type="body" sz="quarter" idx="14"/>
          </p:nvPr>
        </p:nvSpPr>
        <p:spPr>
          <a:xfrm>
            <a:off x="2374900" y="6000750"/>
            <a:ext cx="19621500" cy="939800"/>
          </a:xfrm>
          <a:prstGeom prst="rect">
            <a:avLst/>
          </a:prstGeom>
        </p:spPr>
        <p:txBody>
          <a:bodyPr>
            <a:spAutoFit/>
          </a:bodyPr>
          <a:lstStyle>
            <a:lvl1pPr marL="0" indent="0" algn="ctr">
              <a:spcBef>
                <a:spcPts val="0"/>
              </a:spcBef>
              <a:buClrTx/>
              <a:buSzTx/>
              <a:buFontTx/>
              <a:buNone/>
            </a:lvl1pPr>
          </a:lstStyle>
          <a:p>
            <a:pPr/>
            <a:r>
              <a:t>“Type a quote here.”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20"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26"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7" name="Line"/>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8" name="Line"/>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9"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0" name="Lorem Ipsum Dolor"/>
          <p:cNvSpPr txBox="1"/>
          <p:nvPr>
            <p:ph type="body" sz="quarter" idx="13"/>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31" name="Image"/>
          <p:cNvSpPr/>
          <p:nvPr>
            <p:ph type="pic" idx="14"/>
          </p:nvPr>
        </p:nvSpPr>
        <p:spPr>
          <a:xfrm>
            <a:off x="950022" y="890804"/>
            <a:ext cx="22479001" cy="7327901"/>
          </a:xfrm>
          <a:prstGeom prst="rect">
            <a:avLst/>
          </a:prstGeom>
          <a:ln w="9525">
            <a:round/>
          </a:ln>
        </p:spPr>
        <p:txBody>
          <a:bodyPr lIns="91439" tIns="45719" rIns="91439" bIns="45719" anchor="t">
            <a:noAutofit/>
          </a:bodyPr>
          <a:lstStyle/>
          <a:p>
            <a:pPr/>
          </a:p>
        </p:txBody>
      </p:sp>
      <p:sp>
        <p:nvSpPr>
          <p:cNvPr id="32" name="Title Text"/>
          <p:cNvSpPr txBox="1"/>
          <p:nvPr>
            <p:ph type="title"/>
          </p:nvPr>
        </p:nvSpPr>
        <p:spPr>
          <a:xfrm>
            <a:off x="952500" y="9398000"/>
            <a:ext cx="13500100" cy="3340100"/>
          </a:xfrm>
          <a:prstGeom prst="rect">
            <a:avLst/>
          </a:prstGeom>
        </p:spPr>
        <p:txBody>
          <a:bodyPr/>
          <a:lstStyle>
            <a:lvl1pPr algn="l"/>
          </a:lstStyle>
          <a:p>
            <a:pPr/>
            <a:r>
              <a:t>Title Text</a:t>
            </a:r>
          </a:p>
        </p:txBody>
      </p:sp>
      <p:sp>
        <p:nvSpPr>
          <p:cNvPr id="33" name="Body Level One…"/>
          <p:cNvSpPr txBox="1"/>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41" name="Title Text"/>
          <p:cNvSpPr txBox="1"/>
          <p:nvPr>
            <p:ph type="title"/>
          </p:nvPr>
        </p:nvSpPr>
        <p:spPr>
          <a:xfrm>
            <a:off x="952500" y="5194300"/>
            <a:ext cx="22479000" cy="3340100"/>
          </a:xfrm>
          <a:prstGeom prst="rect">
            <a:avLst/>
          </a:prstGeom>
        </p:spPr>
        <p:txBody>
          <a:bodyPr/>
          <a:lstStyle/>
          <a:p>
            <a:pPr/>
            <a:r>
              <a:t>Title Text</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49" name="Line"/>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0" name="Line"/>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 name="Lorem Ipsum Dolor"/>
          <p:cNvSpPr txBox="1"/>
          <p:nvPr>
            <p:ph type="body" sz="quarter" idx="13"/>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i="1" sz="3200"/>
            </a:lvl1pPr>
          </a:lstStyle>
          <a:p>
            <a:pPr/>
            <a:r>
              <a:t>Lorem Ipsum Dolor</a:t>
            </a:r>
          </a:p>
        </p:txBody>
      </p:sp>
      <p:sp>
        <p:nvSpPr>
          <p:cNvPr id="52" name="Image"/>
          <p:cNvSpPr/>
          <p:nvPr>
            <p:ph type="pic" sz="half" idx="14"/>
          </p:nvPr>
        </p:nvSpPr>
        <p:spPr>
          <a:xfrm>
            <a:off x="12636120" y="949325"/>
            <a:ext cx="10541001" cy="11798300"/>
          </a:xfrm>
          <a:prstGeom prst="rect">
            <a:avLst/>
          </a:prstGeom>
          <a:ln w="9525">
            <a:round/>
          </a:ln>
        </p:spPr>
        <p:txBody>
          <a:bodyPr lIns="91439" tIns="45719" rIns="91439" bIns="45719" anchor="t">
            <a:noAutofit/>
          </a:bodyPr>
          <a:lstStyle/>
          <a:p>
            <a:pPr/>
          </a:p>
        </p:txBody>
      </p:sp>
      <p:sp>
        <p:nvSpPr>
          <p:cNvPr id="53" name="Title Text"/>
          <p:cNvSpPr txBox="1"/>
          <p:nvPr>
            <p:ph type="title"/>
          </p:nvPr>
        </p:nvSpPr>
        <p:spPr>
          <a:xfrm>
            <a:off x="952500" y="3975100"/>
            <a:ext cx="10642600" cy="2806700"/>
          </a:xfrm>
          <a:prstGeom prst="rect">
            <a:avLst/>
          </a:prstGeom>
        </p:spPr>
        <p:txBody>
          <a:bodyPr/>
          <a:lstStyle>
            <a:lvl1pPr algn="l">
              <a:defRPr sz="7800"/>
            </a:lvl1pPr>
          </a:lstStyle>
          <a:p>
            <a:pPr/>
            <a:r>
              <a:t>Title Text</a:t>
            </a:r>
          </a:p>
        </p:txBody>
      </p:sp>
      <p:sp>
        <p:nvSpPr>
          <p:cNvPr id="54" name="Body Level One…"/>
          <p:cNvSpPr txBox="1"/>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70"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1"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81"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2"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3" name="Image"/>
          <p:cNvSpPr/>
          <p:nvPr>
            <p:ph type="pic" sz="half" idx="13"/>
          </p:nvPr>
        </p:nvSpPr>
        <p:spPr>
          <a:xfrm>
            <a:off x="12636500" y="3736398"/>
            <a:ext cx="10795000" cy="8928101"/>
          </a:xfrm>
          <a:prstGeom prst="rect">
            <a:avLst/>
          </a:prstGeom>
          <a:ln w="9525">
            <a:round/>
          </a:ln>
        </p:spPr>
        <p:txBody>
          <a:bodyPr lIns="91439" tIns="45719" rIns="91439" bIns="45719" anchor="t">
            <a:noAutofit/>
          </a:bodyPr>
          <a:lstStyle/>
          <a:p>
            <a:pPr/>
          </a:p>
        </p:txBody>
      </p:sp>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vl1pPr>
            <a:lvl2pPr marL="1016000" indent="-508000">
              <a:spcBef>
                <a:spcPts val="2500"/>
              </a:spcBef>
              <a:buSzPct val="65000"/>
              <a:defRPr sz="4200"/>
            </a:lvl2pPr>
            <a:lvl3pPr marL="1524000" indent="-508000">
              <a:spcBef>
                <a:spcPts val="2500"/>
              </a:spcBef>
              <a:buSzPct val="65000"/>
              <a:defRPr sz="4200"/>
            </a:lvl3pPr>
            <a:lvl4pPr marL="2032000" indent="-508000">
              <a:spcBef>
                <a:spcPts val="2500"/>
              </a:spcBef>
              <a:buSzPct val="65000"/>
              <a:defRPr sz="4200"/>
            </a:lvl4pPr>
            <a:lvl5pPr marL="2540000" indent="-508000">
              <a:spcBef>
                <a:spcPts val="2500"/>
              </a:spcBef>
              <a:buSzPct val="65000"/>
              <a:defRPr sz="42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xfrm>
            <a:off x="952500" y="1778000"/>
            <a:ext cx="224790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101" name="Image"/>
          <p:cNvSpPr/>
          <p:nvPr>
            <p:ph type="pic" sz="quarter" idx="13"/>
          </p:nvPr>
        </p:nvSpPr>
        <p:spPr>
          <a:xfrm>
            <a:off x="12562697" y="6787810"/>
            <a:ext cx="10725801" cy="5905501"/>
          </a:xfrm>
          <a:prstGeom prst="rect">
            <a:avLst/>
          </a:prstGeom>
          <a:ln w="9525">
            <a:round/>
          </a:ln>
        </p:spPr>
        <p:txBody>
          <a:bodyPr lIns="91439" tIns="45719" rIns="91439" bIns="45719" anchor="t">
            <a:noAutofit/>
          </a:bodyPr>
          <a:lstStyle/>
          <a:p>
            <a:pPr/>
          </a:p>
        </p:txBody>
      </p:sp>
      <p:sp>
        <p:nvSpPr>
          <p:cNvPr id="102" name="Image"/>
          <p:cNvSpPr/>
          <p:nvPr>
            <p:ph type="pic" sz="quarter" idx="14"/>
          </p:nvPr>
        </p:nvSpPr>
        <p:spPr>
          <a:xfrm>
            <a:off x="12568666" y="889000"/>
            <a:ext cx="10731501" cy="4953000"/>
          </a:xfrm>
          <a:prstGeom prst="rect">
            <a:avLst/>
          </a:prstGeom>
          <a:ln w="9525">
            <a:round/>
          </a:ln>
        </p:spPr>
        <p:txBody>
          <a:bodyPr lIns="91439" tIns="45719" rIns="91439" bIns="45719" anchor="t">
            <a:noAutofit/>
          </a:bodyPr>
          <a:lstStyle/>
          <a:p>
            <a:pPr/>
          </a:p>
        </p:txBody>
      </p:sp>
      <p:sp>
        <p:nvSpPr>
          <p:cNvPr id="103" name="Image"/>
          <p:cNvSpPr/>
          <p:nvPr>
            <p:ph type="pic" sz="half" idx="15"/>
          </p:nvPr>
        </p:nvSpPr>
        <p:spPr>
          <a:xfrm>
            <a:off x="873135" y="889000"/>
            <a:ext cx="10795001" cy="11811000"/>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Title Text"/>
          <p:cNvSpPr txBox="1"/>
          <p:nvPr>
            <p:ph type="title"/>
          </p:nvPr>
        </p:nvSpPr>
        <p:spPr>
          <a:xfrm>
            <a:off x="952500" y="1143000"/>
            <a:ext cx="22479000"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952500" y="3695700"/>
            <a:ext cx="22479000" cy="857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1976099" y="13017500"/>
            <a:ext cx="419101"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1pPr>
      <a:lvl2pPr marL="0" marR="0" indent="2286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2pPr>
      <a:lvl3pPr marL="0" marR="0" indent="4572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3pPr>
      <a:lvl4pPr marL="0" marR="0" indent="6858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4pPr>
      <a:lvl5pPr marL="0" marR="0" indent="9144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5pPr>
      <a:lvl6pPr marL="0" marR="0" indent="11430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6pPr>
      <a:lvl7pPr marL="0" marR="0" indent="13716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7pPr>
      <a:lvl8pPr marL="0" marR="0" indent="16002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8pPr>
      <a:lvl9pPr marL="0" marR="0" indent="18288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7" name="VAS Group"/>
          <p:cNvSpPr txBox="1"/>
          <p:nvPr>
            <p:ph type="body" idx="13"/>
          </p:nvPr>
        </p:nvSpPr>
        <p:spPr>
          <a:xfrm>
            <a:off x="952500" y="8540749"/>
            <a:ext cx="13500100" cy="774701"/>
          </a:xfrm>
          <a:prstGeom prst="rect">
            <a:avLst/>
          </a:prstGeom>
        </p:spPr>
        <p:txBody>
          <a:bodyPr/>
          <a:lstStyle>
            <a:lvl1pPr>
              <a:defRPr sz="4000">
                <a:solidFill>
                  <a:srgbClr val="005493"/>
                </a:solidFill>
              </a:defRPr>
            </a:lvl1pPr>
          </a:lstStyle>
          <a:p>
            <a:pPr/>
            <a:r>
              <a:t>VAS Group</a:t>
            </a:r>
          </a:p>
        </p:txBody>
      </p:sp>
      <p:sp>
        <p:nvSpPr>
          <p:cNvPr id="138" name="Masaccio - Monitoring for urbAn Safety with the IoT"/>
          <p:cNvSpPr txBox="1"/>
          <p:nvPr>
            <p:ph type="title"/>
          </p:nvPr>
        </p:nvSpPr>
        <p:spPr>
          <a:prstGeom prst="rect">
            <a:avLst/>
          </a:prstGeom>
        </p:spPr>
        <p:txBody>
          <a:bodyPr/>
          <a:lstStyle>
            <a:lvl1pPr defTabSz="767715">
              <a:spcBef>
                <a:spcPts val="2100"/>
              </a:spcBef>
              <a:defRPr sz="9114">
                <a:solidFill>
                  <a:srgbClr val="005493"/>
                </a:solidFill>
                <a:latin typeface="Palatino"/>
                <a:ea typeface="Palatino"/>
                <a:cs typeface="Palatino"/>
                <a:sym typeface="Palatino"/>
              </a:defRPr>
            </a:lvl1pPr>
          </a:lstStyle>
          <a:p>
            <a:pPr/>
            <a:r>
              <a:t>Masaccio - Monitoring for urbAn Safety with the IoT</a:t>
            </a:r>
          </a:p>
        </p:txBody>
      </p:sp>
      <p:sp>
        <p:nvSpPr>
          <p:cNvPr id="139" name="Valentina Cecchini - mat.: 255596…"/>
          <p:cNvSpPr txBox="1"/>
          <p:nvPr>
            <p:ph type="body" sz="quarter" idx="1"/>
          </p:nvPr>
        </p:nvSpPr>
        <p:spPr>
          <a:xfrm>
            <a:off x="15671800" y="9398000"/>
            <a:ext cx="7950200" cy="3340100"/>
          </a:xfrm>
          <a:prstGeom prst="rect">
            <a:avLst/>
          </a:prstGeom>
        </p:spPr>
        <p:txBody>
          <a:bodyPr/>
          <a:lstStyle/>
          <a:p>
            <a:pPr>
              <a:defRPr>
                <a:solidFill>
                  <a:srgbClr val="005493"/>
                </a:solidFill>
              </a:defRPr>
            </a:pPr>
            <a:r>
              <a:t>Valentina Cecchini - mat.: 255596 </a:t>
            </a:r>
          </a:p>
          <a:p>
            <a:pPr>
              <a:defRPr>
                <a:solidFill>
                  <a:srgbClr val="005493"/>
                </a:solidFill>
              </a:defRPr>
            </a:pPr>
          </a:p>
          <a:p>
            <a:pPr>
              <a:defRPr>
                <a:solidFill>
                  <a:srgbClr val="005493"/>
                </a:solidFill>
              </a:defRPr>
            </a:pPr>
            <a:r>
              <a:t>Andrea Perelli - mat.: 254758</a:t>
            </a:r>
          </a:p>
          <a:p>
            <a:pPr>
              <a:defRPr>
                <a:solidFill>
                  <a:srgbClr val="005493"/>
                </a:solidFill>
              </a:defRPr>
            </a:pPr>
          </a:p>
          <a:p>
            <a:pPr>
              <a:defRPr>
                <a:solidFill>
                  <a:srgbClr val="005493"/>
                </a:solidFill>
              </a:defRPr>
            </a:pPr>
            <a:r>
              <a:t>Stefano Valentini - mat.: 254825</a:t>
            </a:r>
          </a:p>
        </p:txBody>
      </p:sp>
      <p:pic>
        <p:nvPicPr>
          <p:cNvPr id="140" name="smart-city-xhdpi.jpg" descr="smart-city-xhdpi.jpg"/>
          <p:cNvPicPr>
            <a:picLocks noChangeAspect="1"/>
          </p:cNvPicPr>
          <p:nvPr/>
        </p:nvPicPr>
        <p:blipFill>
          <a:blip r:embed="rId2">
            <a:extLst/>
          </a:blip>
          <a:stretch>
            <a:fillRect/>
          </a:stretch>
        </p:blipFill>
        <p:spPr>
          <a:xfrm>
            <a:off x="4952404" y="1274105"/>
            <a:ext cx="14499166" cy="5630510"/>
          </a:xfrm>
          <a:prstGeom prst="rect">
            <a:avLst/>
          </a:prstGeom>
          <a:ln w="25400">
            <a:miter lim="400000"/>
          </a:ln>
          <a:effectLst>
            <a:reflection blurRad="0" stA="49938"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8" name="Implemented Service (D3) - Actuation"/>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Implemented Service (D3) - Actuation</a:t>
            </a:r>
          </a:p>
        </p:txBody>
      </p:sp>
      <p:sp>
        <p:nvSpPr>
          <p:cNvPr id="179" name="The actuation service consists of the triggering of some actuators when a certain sensor senses a certain event (e.g. a user slides his card on a card reader → the door opens).…"/>
          <p:cNvSpPr txBox="1"/>
          <p:nvPr>
            <p:ph type="body" sz="half" idx="1"/>
          </p:nvPr>
        </p:nvSpPr>
        <p:spPr>
          <a:prstGeom prst="rect">
            <a:avLst/>
          </a:prstGeom>
        </p:spPr>
        <p:txBody>
          <a:bodyPr/>
          <a:lstStyle/>
          <a:p>
            <a:pPr marL="0" marR="457200" indent="0" algn="just" defTabSz="457200">
              <a:spcBef>
                <a:spcPts val="0"/>
              </a:spcBef>
              <a:buClrTx/>
              <a:buSzTx/>
              <a:buFontTx/>
              <a:buNone/>
              <a:defRPr sz="4500">
                <a:solidFill>
                  <a:srgbClr val="005493"/>
                </a:solidFill>
              </a:defRPr>
            </a:pPr>
            <a:r>
              <a:t>The actuation service consists of the triggering of some actuators when a certain sensor senses a certain event (e.g. a user slides his card on a card reader → the door opens).</a:t>
            </a:r>
          </a:p>
          <a:p>
            <a:pPr marL="0" marR="457200" indent="0" algn="just" defTabSz="457200">
              <a:spcBef>
                <a:spcPts val="0"/>
              </a:spcBef>
              <a:buClrTx/>
              <a:buSzTx/>
              <a:buFontTx/>
              <a:buNone/>
              <a:defRPr sz="4500">
                <a:solidFill>
                  <a:srgbClr val="005493"/>
                </a:solidFill>
              </a:defRPr>
            </a:pPr>
            <a:r>
              <a:t>The implementation of this service allows us to further test our architecture, adding components and seeing how they can work together.</a:t>
            </a:r>
          </a:p>
        </p:txBody>
      </p:sp>
      <p:pic>
        <p:nvPicPr>
          <p:cNvPr id="180" name="SequenceActuation.jpg" descr="SequenceActuation.jpg"/>
          <p:cNvPicPr>
            <a:picLocks noChangeAspect="1"/>
          </p:cNvPicPr>
          <p:nvPr/>
        </p:nvPicPr>
        <p:blipFill>
          <a:blip r:embed="rId2">
            <a:extLst/>
          </a:blip>
          <a:stretch>
            <a:fillRect/>
          </a:stretch>
        </p:blipFill>
        <p:spPr>
          <a:xfrm>
            <a:off x="12904138" y="3289300"/>
            <a:ext cx="9914475" cy="103028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78"/>
                                        </p:tgtEl>
                                        <p:attrNameLst>
                                          <p:attrName>style.visibility</p:attrName>
                                        </p:attrNameLst>
                                      </p:cBhvr>
                                      <p:to>
                                        <p:strVal val="visible"/>
                                      </p:to>
                                    </p:set>
                                    <p:anim calcmode="lin" valueType="num">
                                      <p:cBhvr>
                                        <p:cTn id="7" dur="700" fill="hold"/>
                                        <p:tgtEl>
                                          <p:spTgt spid="178"/>
                                        </p:tgtEl>
                                        <p:attrNameLst>
                                          <p:attrName>ppt_w</p:attrName>
                                        </p:attrNameLst>
                                      </p:cBhvr>
                                      <p:tavLst>
                                        <p:tav tm="0">
                                          <p:val>
                                            <p:fltVal val="0"/>
                                          </p:val>
                                        </p:tav>
                                        <p:tav tm="100000">
                                          <p:val>
                                            <p:strVal val="#ppt_w"/>
                                          </p:val>
                                        </p:tav>
                                      </p:tavLst>
                                    </p:anim>
                                    <p:anim calcmode="lin" valueType="num">
                                      <p:cBhvr>
                                        <p:cTn id="8" dur="700" fill="hold"/>
                                        <p:tgtEl>
                                          <p:spTgt spid="17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80"/>
                                        </p:tgtEl>
                                        <p:attrNameLst>
                                          <p:attrName>style.visibility</p:attrName>
                                        </p:attrNameLst>
                                      </p:cBhvr>
                                      <p:to>
                                        <p:strVal val="visible"/>
                                      </p:to>
                                    </p:set>
                                    <p:animEffect filter="box(out)" transition="in">
                                      <p:cBhvr>
                                        <p:cTn id="13" dur="700"/>
                                        <p:tgtEl>
                                          <p:spTgt spid="180"/>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179"/>
                                        </p:tgtEl>
                                        <p:attrNameLst>
                                          <p:attrName>style.visibility</p:attrName>
                                        </p:attrNameLst>
                                      </p:cBhvr>
                                      <p:to>
                                        <p:strVal val="visible"/>
                                      </p:to>
                                    </p:set>
                                    <p:anim calcmode="lin" valueType="num">
                                      <p:cBhvr>
                                        <p:cTn id="18" dur="1000" fill="hold"/>
                                        <p:tgtEl>
                                          <p:spTgt spid="179"/>
                                        </p:tgtEl>
                                        <p:attrNameLst>
                                          <p:attrName>ppt_x</p:attrName>
                                        </p:attrNameLst>
                                      </p:cBhvr>
                                      <p:tavLst>
                                        <p:tav tm="0">
                                          <p:val>
                                            <p:strVal val="0-#ppt_w/2"/>
                                          </p:val>
                                        </p:tav>
                                        <p:tav tm="100000">
                                          <p:val>
                                            <p:strVal val="#ppt_x"/>
                                          </p:val>
                                        </p:tav>
                                      </p:tavLst>
                                    </p:anim>
                                    <p:anim calcmode="lin" valueType="num">
                                      <p:cBhvr>
                                        <p:cTn id="19" dur="1000" fill="hold"/>
                                        <p:tgtEl>
                                          <p:spTgt spid="1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1"/>
      <p:bldP build="whole" bldLvl="1" animBg="1" rev="0" advAuto="0" spid="180" grpId="2"/>
      <p:bldP build="whole" bldLvl="1" animBg="1" rev="0" advAuto="0" spid="179" grpId="3"/>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2" name="Performance Analysis"/>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Performance Analysis</a:t>
            </a:r>
          </a:p>
        </p:txBody>
      </p:sp>
      <p:sp>
        <p:nvSpPr>
          <p:cNvPr id="183" name="This test was made on a network composed by three laptops.…"/>
          <p:cNvSpPr txBox="1"/>
          <p:nvPr>
            <p:ph type="body" sz="quarter" idx="1"/>
          </p:nvPr>
        </p:nvSpPr>
        <p:spPr>
          <a:xfrm>
            <a:off x="763526" y="3928036"/>
            <a:ext cx="7344683" cy="8831728"/>
          </a:xfrm>
          <a:prstGeom prst="rect">
            <a:avLst/>
          </a:prstGeom>
        </p:spPr>
        <p:txBody>
          <a:bodyPr anchor="t"/>
          <a:lstStyle/>
          <a:p>
            <a:pPr marL="0" indent="0" defTabSz="429768">
              <a:spcBef>
                <a:spcPts val="0"/>
              </a:spcBef>
              <a:buClrTx/>
              <a:buSzTx/>
              <a:buFontTx/>
              <a:buNone/>
              <a:defRPr sz="3759">
                <a:solidFill>
                  <a:srgbClr val="005493"/>
                </a:solidFill>
              </a:defRPr>
            </a:pPr>
            <a:r>
              <a:t>This test was made on a network composed by three laptops.</a:t>
            </a:r>
          </a:p>
          <a:p>
            <a:pPr marL="0" indent="0" defTabSz="429768">
              <a:spcBef>
                <a:spcPts val="0"/>
              </a:spcBef>
              <a:buClrTx/>
              <a:buSzTx/>
              <a:buFontTx/>
              <a:buNone/>
              <a:defRPr sz="3759">
                <a:solidFill>
                  <a:srgbClr val="005493"/>
                </a:solidFill>
              </a:defRPr>
            </a:pPr>
          </a:p>
          <a:p>
            <a:pPr marL="0" indent="0" defTabSz="429768">
              <a:spcBef>
                <a:spcPts val="0"/>
              </a:spcBef>
              <a:buClrTx/>
              <a:buSzTx/>
              <a:buFontTx/>
              <a:buNone/>
              <a:defRPr sz="3759">
                <a:solidFill>
                  <a:srgbClr val="005493"/>
                </a:solidFill>
              </a:defRPr>
            </a:pPr>
            <a:r>
              <a:t>From the table at the right we can assert that the numbers we got are much higher with respect to the customer’s required numbers (40.000/hour &lt;&lt;&lt; 240.000/13s). </a:t>
            </a:r>
          </a:p>
          <a:p>
            <a:pPr marL="0" indent="0" defTabSz="429768">
              <a:spcBef>
                <a:spcPts val="0"/>
              </a:spcBef>
              <a:buClrTx/>
              <a:buSzTx/>
              <a:buFontTx/>
              <a:buNone/>
              <a:defRPr sz="3759">
                <a:solidFill>
                  <a:srgbClr val="005493"/>
                </a:solidFill>
              </a:defRPr>
            </a:pPr>
          </a:p>
          <a:p>
            <a:pPr marL="0" indent="0" defTabSz="429768">
              <a:spcBef>
                <a:spcPts val="0"/>
              </a:spcBef>
              <a:buClrTx/>
              <a:buSzTx/>
              <a:buFontTx/>
              <a:buNone/>
              <a:defRPr sz="3759">
                <a:solidFill>
                  <a:srgbClr val="005493"/>
                </a:solidFill>
              </a:defRPr>
            </a:pPr>
            <a:r>
              <a:t>So, we can conclude that the system is fully capable of handling the requested amount of data traffic.</a:t>
            </a:r>
          </a:p>
        </p:txBody>
      </p:sp>
      <p:graphicFrame>
        <p:nvGraphicFramePr>
          <p:cNvPr id="184" name="Table"/>
          <p:cNvGraphicFramePr/>
          <p:nvPr/>
        </p:nvGraphicFramePr>
        <p:xfrm>
          <a:off x="8484549" y="3981450"/>
          <a:ext cx="15182153" cy="8283069"/>
        </p:xfrm>
        <a:graphic xmlns:a="http://schemas.openxmlformats.org/drawingml/2006/main">
          <a:graphicData uri="http://schemas.openxmlformats.org/drawingml/2006/table">
            <a:tbl>
              <a:tblPr firstCol="1" firstRow="1" lastCol="0" lastRow="0" bandCol="0" bandRow="0" rtl="0">
                <a:tableStyleId>{CF821DB8-F4EB-4A41-A1BA-3FCAFE7338EE}</a:tableStyleId>
              </a:tblPr>
              <a:tblGrid>
                <a:gridCol w="2530358"/>
                <a:gridCol w="2530358"/>
                <a:gridCol w="2530358"/>
                <a:gridCol w="2530358"/>
                <a:gridCol w="2530358"/>
                <a:gridCol w="2530358"/>
              </a:tblGrid>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kind of operation</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 of topics</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 of messages per topic</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 of total messages</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time (seconds)</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kind of message</a:t>
                      </a:r>
                    </a:p>
                  </a:txBody>
                  <a:tcPr marL="50800" marR="50800" marT="50800" marB="50800" anchor="ctr" anchorCtr="0" horzOverflow="overflow"/>
                </a:tc>
              </a:tr>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Publish (produce)</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6</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240000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13.817</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String</a:t>
                      </a:r>
                    </a:p>
                  </a:txBody>
                  <a:tcPr marL="50800" marR="50800" marT="50800" marB="50800" anchor="ctr" anchorCtr="0" horzOverflow="overflow">
                    <a:lnR w="12700">
                      <a:miter lim="400000"/>
                    </a:lnR>
                  </a:tcPr>
                </a:tc>
              </a:tr>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Subscribe (consume)</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6</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240000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15.341</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String</a:t>
                      </a:r>
                    </a:p>
                  </a:txBody>
                  <a:tcPr marL="50800" marR="50800" marT="50800" marB="50800" anchor="ctr" anchorCtr="0" horzOverflow="overflow">
                    <a:lnR w="12700">
                      <a:miter lim="400000"/>
                    </a:lnR>
                  </a:tcPr>
                </a:tc>
              </a:tr>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Store (from String to .json)</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240000</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real-time</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.json</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2"/>
                                        </p:tgtEl>
                                        <p:attrNameLst>
                                          <p:attrName>style.visibility</p:attrName>
                                        </p:attrNameLst>
                                      </p:cBhvr>
                                      <p:to>
                                        <p:strVal val="visible"/>
                                      </p:to>
                                    </p:set>
                                    <p:anim calcmode="lin" valueType="num">
                                      <p:cBhvr>
                                        <p:cTn id="7" dur="700" fill="hold"/>
                                        <p:tgtEl>
                                          <p:spTgt spid="182"/>
                                        </p:tgtEl>
                                        <p:attrNameLst>
                                          <p:attrName>ppt_w</p:attrName>
                                        </p:attrNameLst>
                                      </p:cBhvr>
                                      <p:tavLst>
                                        <p:tav tm="0">
                                          <p:val>
                                            <p:fltVal val="0"/>
                                          </p:val>
                                        </p:tav>
                                        <p:tav tm="100000">
                                          <p:val>
                                            <p:strVal val="#ppt_w"/>
                                          </p:val>
                                        </p:tav>
                                      </p:tavLst>
                                    </p:anim>
                                    <p:anim calcmode="lin" valueType="num">
                                      <p:cBhvr>
                                        <p:cTn id="8" dur="700" fill="hold"/>
                                        <p:tgtEl>
                                          <p:spTgt spid="18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83"/>
                                        </p:tgtEl>
                                        <p:attrNameLst>
                                          <p:attrName>style.visibility</p:attrName>
                                        </p:attrNameLst>
                                      </p:cBhvr>
                                      <p:to>
                                        <p:strVal val="visible"/>
                                      </p:to>
                                    </p:set>
                                    <p:anim calcmode="lin" valueType="num">
                                      <p:cBhvr>
                                        <p:cTn id="13" dur="1000" fill="hold"/>
                                        <p:tgtEl>
                                          <p:spTgt spid="183"/>
                                        </p:tgtEl>
                                        <p:attrNameLst>
                                          <p:attrName>ppt_x</p:attrName>
                                        </p:attrNameLst>
                                      </p:cBhvr>
                                      <p:tavLst>
                                        <p:tav tm="0">
                                          <p:val>
                                            <p:strVal val="0-#ppt_w/2"/>
                                          </p:val>
                                        </p:tav>
                                        <p:tav tm="100000">
                                          <p:val>
                                            <p:strVal val="#ppt_x"/>
                                          </p:val>
                                        </p:tav>
                                      </p:tavLst>
                                    </p:anim>
                                    <p:anim calcmode="lin" valueType="num">
                                      <p:cBhvr>
                                        <p:cTn id="14"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2" grpId="3" fill="hold">
                                  <p:stCondLst>
                                    <p:cond delay="0"/>
                                  </p:stCondLst>
                                  <p:iterate type="el" backwards="0">
                                    <p:tmAbs val="0"/>
                                  </p:iterate>
                                  <p:childTnLst>
                                    <p:set>
                                      <p:cBhvr>
                                        <p:cTn id="18" fill="hold"/>
                                        <p:tgtEl>
                                          <p:spTgt spid="184"/>
                                        </p:tgtEl>
                                        <p:attrNameLst>
                                          <p:attrName>style.visibility</p:attrName>
                                        </p:attrNameLst>
                                      </p:cBhvr>
                                      <p:to>
                                        <p:strVal val="visible"/>
                                      </p:to>
                                    </p:set>
                                    <p:animEffect filter="wipe(left)" transition="in">
                                      <p:cBhvr>
                                        <p:cTn id="19" dur="7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 grpId="3"/>
      <p:bldP build="whole" bldLvl="1" animBg="1" rev="0" advAuto="0" spid="183" grpId="2"/>
      <p:bldP build="whole" bldLvl="1" animBg="1" rev="0" advAuto="0" spid="182"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6" name="Thank you for the attention"/>
          <p:cNvSpPr txBox="1"/>
          <p:nvPr>
            <p:ph type="title"/>
          </p:nvPr>
        </p:nvSpPr>
        <p:spPr>
          <a:xfrm>
            <a:off x="952500" y="4673600"/>
            <a:ext cx="22479000" cy="3340100"/>
          </a:xfrm>
          <a:prstGeom prst="rect">
            <a:avLst/>
          </a:prstGeom>
        </p:spPr>
        <p:txBody>
          <a:bodyPr/>
          <a:lstStyle>
            <a:lvl1pPr>
              <a:defRPr>
                <a:solidFill>
                  <a:srgbClr val="005493"/>
                </a:solidFill>
                <a:latin typeface="Palatino"/>
                <a:ea typeface="Palatino"/>
                <a:cs typeface="Palatino"/>
                <a:sym typeface="Palatino"/>
              </a:defRPr>
            </a:lvl1pPr>
          </a:lstStyle>
          <a:p>
            <a:pPr/>
            <a:r>
              <a:t>Thank you for the attention</a:t>
            </a:r>
          </a:p>
        </p:txBody>
      </p:sp>
      <p:sp>
        <p:nvSpPr>
          <p:cNvPr id="187" name="Questions?"/>
          <p:cNvSpPr txBox="1"/>
          <p:nvPr>
            <p:ph type="body" sz="quarter" idx="4294967295"/>
          </p:nvPr>
        </p:nvSpPr>
        <p:spPr>
          <a:xfrm>
            <a:off x="4510321" y="7425973"/>
            <a:ext cx="2418409" cy="1587501"/>
          </a:xfrm>
          <a:prstGeom prst="rect">
            <a:avLst/>
          </a:prstGeom>
        </p:spPr>
        <p:txBody>
          <a:bodyPr anchor="t"/>
          <a:lstStyle>
            <a:lvl1pPr marL="0" indent="0" algn="ctr">
              <a:spcBef>
                <a:spcPts val="0"/>
              </a:spcBef>
              <a:buClrTx/>
              <a:buSzTx/>
              <a:buFontTx/>
              <a:buNone/>
              <a:defRPr sz="3600">
                <a:solidFill>
                  <a:srgbClr val="005493"/>
                </a:solidFill>
              </a:defRPr>
            </a:lvl1pPr>
          </a:lstStyle>
          <a:p>
            <a:pPr/>
            <a:r>
              <a:t>Questions?</a:t>
            </a:r>
          </a:p>
        </p:txBody>
      </p:sp>
      <p:sp>
        <p:nvSpPr>
          <p:cNvPr id="188" name="Line"/>
          <p:cNvSpPr/>
          <p:nvPr/>
        </p:nvSpPr>
        <p:spPr>
          <a:xfrm>
            <a:off x="4113356" y="7264872"/>
            <a:ext cx="16157288" cy="1"/>
          </a:xfrm>
          <a:prstGeom prst="line">
            <a:avLst/>
          </a:prstGeom>
          <a:ln w="25400">
            <a:solidFill>
              <a:srgbClr val="D6D6D6">
                <a:alpha val="49593"/>
              </a:srgbClr>
            </a:solidFill>
            <a:miter lim="400000"/>
          </a:ln>
        </p:spPr>
        <p:txBody>
          <a:bodyPr lIns="50800" tIns="50800" rIns="50800" bIns="50800" anchor="ctr"/>
          <a:lstStyle/>
          <a:p>
            <a:pPr>
              <a:defRPr sz="44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6"/>
                                        </p:tgtEl>
                                        <p:attrNameLst>
                                          <p:attrName>style.visibility</p:attrName>
                                        </p:attrNameLst>
                                      </p:cBhvr>
                                      <p:to>
                                        <p:strVal val="visible"/>
                                      </p:to>
                                    </p:set>
                                    <p:anim calcmode="lin" valueType="num">
                                      <p:cBhvr>
                                        <p:cTn id="7" dur="700" fill="hold"/>
                                        <p:tgtEl>
                                          <p:spTgt spid="186"/>
                                        </p:tgtEl>
                                        <p:attrNameLst>
                                          <p:attrName>ppt_w</p:attrName>
                                        </p:attrNameLst>
                                      </p:cBhvr>
                                      <p:tavLst>
                                        <p:tav tm="0">
                                          <p:val>
                                            <p:fltVal val="0"/>
                                          </p:val>
                                        </p:tav>
                                        <p:tav tm="100000">
                                          <p:val>
                                            <p:strVal val="#ppt_w"/>
                                          </p:val>
                                        </p:tav>
                                      </p:tavLst>
                                    </p:anim>
                                    <p:anim calcmode="lin" valueType="num">
                                      <p:cBhvr>
                                        <p:cTn id="8" dur="7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1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3" fill="hold">
                                  <p:stCondLst>
                                    <p:cond delay="0"/>
                                  </p:stCondLst>
                                  <p:iterate type="el" backwards="0">
                                    <p:tmAbs val="0"/>
                                  </p:iterate>
                                  <p:childTnLst>
                                    <p:set>
                                      <p:cBhvr>
                                        <p:cTn id="16" fill="hold"/>
                                        <p:tgtEl>
                                          <p:spTgt spid="187"/>
                                        </p:tgtEl>
                                        <p:attrNameLst>
                                          <p:attrName>style.visibility</p:attrName>
                                        </p:attrNameLst>
                                      </p:cBhvr>
                                      <p:to>
                                        <p:strVal val="visible"/>
                                      </p:to>
                                    </p:set>
                                    <p:anim calcmode="lin" valueType="num">
                                      <p:cBhvr>
                                        <p:cTn id="17" dur="700" fill="hold"/>
                                        <p:tgtEl>
                                          <p:spTgt spid="187"/>
                                        </p:tgtEl>
                                        <p:attrNameLst>
                                          <p:attrName>ppt_w</p:attrName>
                                        </p:attrNameLst>
                                      </p:cBhvr>
                                      <p:tavLst>
                                        <p:tav tm="0">
                                          <p:val>
                                            <p:fltVal val="0"/>
                                          </p:val>
                                        </p:tav>
                                        <p:tav tm="100000">
                                          <p:val>
                                            <p:strVal val="#ppt_w"/>
                                          </p:val>
                                        </p:tav>
                                      </p:tavLst>
                                    </p:anim>
                                    <p:anim calcmode="lin" valueType="num">
                                      <p:cBhvr>
                                        <p:cTn id="18" dur="700" fill="hold"/>
                                        <p:tgtEl>
                                          <p:spTgt spid="1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6" grpId="1"/>
      <p:bldP build="whole" bldLvl="1" animBg="1" rev="0" advAuto="0" spid="188" grpId="2"/>
      <p:bldP build="whole" bldLvl="1" animBg="1" rev="0" advAuto="0" spid="187" grpId="3"/>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2" name="Application Domain"/>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Application Domain</a:t>
            </a:r>
          </a:p>
        </p:txBody>
      </p:sp>
      <p:sp>
        <p:nvSpPr>
          <p:cNvPr id="143" name="The Architecture that we are proposing is designed to be adaptable to various situations. We decided to instantiate the problem to the monitoring of the UnivAQ’s existing buildings.…"/>
          <p:cNvSpPr txBox="1"/>
          <p:nvPr>
            <p:ph type="body" sz="half" idx="1"/>
          </p:nvPr>
        </p:nvSpPr>
        <p:spPr>
          <a:xfrm>
            <a:off x="958850" y="4332003"/>
            <a:ext cx="14594131" cy="8399747"/>
          </a:xfrm>
          <a:prstGeom prst="rect">
            <a:avLst/>
          </a:prstGeom>
        </p:spPr>
        <p:txBody>
          <a:bodyPr anchor="t"/>
          <a:lstStyle/>
          <a:p>
            <a:pPr marL="0" indent="0">
              <a:buClrTx/>
              <a:buSzTx/>
              <a:buFontTx/>
              <a:buNone/>
              <a:defRPr sz="4800">
                <a:solidFill>
                  <a:srgbClr val="005493"/>
                </a:solidFill>
              </a:defRPr>
            </a:pPr>
            <a:r>
              <a:t>The Architecture that we are proposing is designed to be </a:t>
            </a:r>
            <a:r>
              <a:rPr b="1"/>
              <a:t>adaptable</a:t>
            </a:r>
            <a:r>
              <a:t> to various situations. We decided to instantiate the problem to the monitoring of the </a:t>
            </a:r>
            <a:r>
              <a:rPr b="1"/>
              <a:t>UnivAQ</a:t>
            </a:r>
            <a:r>
              <a:t>’s existing buildings. </a:t>
            </a:r>
          </a:p>
          <a:p>
            <a:pPr marL="0" indent="0">
              <a:buClrTx/>
              <a:buSzTx/>
              <a:buFontTx/>
              <a:buNone/>
              <a:defRPr sz="4800">
                <a:solidFill>
                  <a:srgbClr val="005493"/>
                </a:solidFill>
              </a:defRPr>
            </a:pPr>
            <a:r>
              <a:t>Our Architecture is designed to </a:t>
            </a:r>
            <a:r>
              <a:rPr b="1"/>
              <a:t>manage</a:t>
            </a:r>
            <a:r>
              <a:t> and </a:t>
            </a:r>
            <a:r>
              <a:rPr b="1"/>
              <a:t>monitor</a:t>
            </a:r>
            <a:r>
              <a:t> </a:t>
            </a:r>
            <a:r>
              <a:rPr b="1"/>
              <a:t>emergencies</a:t>
            </a:r>
            <a:r>
              <a:t> that may occur in the different places of UnivAQ’s  building, </a:t>
            </a:r>
            <a:r>
              <a:rPr b="1"/>
              <a:t>manage accesses</a:t>
            </a:r>
            <a:r>
              <a:t> to restricted areas and </a:t>
            </a:r>
            <a:r>
              <a:rPr b="1"/>
              <a:t>perform analysis</a:t>
            </a:r>
            <a:r>
              <a:t> on collected data.</a:t>
            </a:r>
          </a:p>
        </p:txBody>
      </p:sp>
      <p:pic>
        <p:nvPicPr>
          <p:cNvPr id="144" name="2e81fc01af5281efb0482b886af4b0f3_XL.jpg" descr="2e81fc01af5281efb0482b886af4b0f3_XL.jpg"/>
          <p:cNvPicPr>
            <a:picLocks noChangeAspect="1"/>
          </p:cNvPicPr>
          <p:nvPr/>
        </p:nvPicPr>
        <p:blipFill>
          <a:blip r:embed="rId2">
            <a:extLst/>
          </a:blip>
          <a:srcRect l="0" t="0" r="0" b="0"/>
          <a:stretch>
            <a:fillRect/>
          </a:stretch>
        </p:blipFill>
        <p:spPr>
          <a:xfrm>
            <a:off x="16131595" y="4840163"/>
            <a:ext cx="7523513" cy="5015675"/>
          </a:xfrm>
          <a:prstGeom prst="rect">
            <a:avLst/>
          </a:prstGeom>
          <a:ln w="254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42"/>
                                        </p:tgtEl>
                                        <p:attrNameLst>
                                          <p:attrName>style.visibility</p:attrName>
                                        </p:attrNameLst>
                                      </p:cBhvr>
                                      <p:to>
                                        <p:strVal val="visible"/>
                                      </p:to>
                                    </p:set>
                                    <p:anim calcmode="lin" valueType="num">
                                      <p:cBhvr>
                                        <p:cTn id="7" dur="700" fill="hold"/>
                                        <p:tgtEl>
                                          <p:spTgt spid="142"/>
                                        </p:tgtEl>
                                        <p:attrNameLst>
                                          <p:attrName>ppt_w</p:attrName>
                                        </p:attrNameLst>
                                      </p:cBhvr>
                                      <p:tavLst>
                                        <p:tav tm="0">
                                          <p:val>
                                            <p:fltVal val="0"/>
                                          </p:val>
                                        </p:tav>
                                        <p:tav tm="100000">
                                          <p:val>
                                            <p:strVal val="#ppt_w"/>
                                          </p:val>
                                        </p:tav>
                                      </p:tavLst>
                                    </p:anim>
                                    <p:anim calcmode="lin" valueType="num">
                                      <p:cBhvr>
                                        <p:cTn id="8" dur="700" fill="hold"/>
                                        <p:tgtEl>
                                          <p:spTgt spid="14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43"/>
                                        </p:tgtEl>
                                        <p:attrNameLst>
                                          <p:attrName>style.visibility</p:attrName>
                                        </p:attrNameLst>
                                      </p:cBhvr>
                                      <p:to>
                                        <p:strVal val="visible"/>
                                      </p:to>
                                    </p:set>
                                    <p:anim calcmode="lin" valueType="num">
                                      <p:cBhvr>
                                        <p:cTn id="13" dur="1000" fill="hold"/>
                                        <p:tgtEl>
                                          <p:spTgt spid="143"/>
                                        </p:tgtEl>
                                        <p:attrNameLst>
                                          <p:attrName>ppt_x</p:attrName>
                                        </p:attrNameLst>
                                      </p:cBhvr>
                                      <p:tavLst>
                                        <p:tav tm="0">
                                          <p:val>
                                            <p:strVal val="0-#ppt_w/2"/>
                                          </p:val>
                                        </p:tav>
                                        <p:tav tm="100000">
                                          <p:val>
                                            <p:strVal val="#ppt_x"/>
                                          </p:val>
                                        </p:tav>
                                      </p:tavLst>
                                    </p:anim>
                                    <p:anim calcmode="lin" valueType="num">
                                      <p:cBhvr>
                                        <p:cTn id="14" dur="1000" fill="hold"/>
                                        <p:tgtEl>
                                          <p:spTgt spid="1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4" grpId="3" fill="hold">
                                  <p:stCondLst>
                                    <p:cond delay="0"/>
                                  </p:stCondLst>
                                  <p:iterate type="el" backwards="0">
                                    <p:tmAbs val="0"/>
                                  </p:iterate>
                                  <p:childTnLst>
                                    <p:set>
                                      <p:cBhvr>
                                        <p:cTn id="18" fill="hold"/>
                                        <p:tgtEl>
                                          <p:spTgt spid="144"/>
                                        </p:tgtEl>
                                        <p:attrNameLst>
                                          <p:attrName>style.visibility</p:attrName>
                                        </p:attrNameLst>
                                      </p:cBhvr>
                                      <p:to>
                                        <p:strVal val="visible"/>
                                      </p:to>
                                    </p:set>
                                    <p:animEffect filter="box(out)" transition="in">
                                      <p:cBhvr>
                                        <p:cTn id="19" dur="7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 grpId="2"/>
      <p:bldP build="whole" bldLvl="1" animBg="1" rev="0" advAuto="0" spid="144" grpId="3"/>
      <p:bldP build="whole" bldLvl="1" animBg="1" rev="0" advAuto="0" spid="142"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6" name="Main services"/>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Main services</a:t>
            </a:r>
          </a:p>
        </p:txBody>
      </p:sp>
      <p:sp>
        <p:nvSpPr>
          <p:cNvPr id="147" name="The main services we want to provide are:…"/>
          <p:cNvSpPr txBox="1"/>
          <p:nvPr>
            <p:ph type="body" idx="1"/>
          </p:nvPr>
        </p:nvSpPr>
        <p:spPr>
          <a:xfrm>
            <a:off x="952500" y="3289300"/>
            <a:ext cx="22479000" cy="9788095"/>
          </a:xfrm>
          <a:prstGeom prst="rect">
            <a:avLst/>
          </a:prstGeom>
        </p:spPr>
        <p:txBody>
          <a:bodyPr anchor="t"/>
          <a:lstStyle/>
          <a:p>
            <a:pPr marL="0" indent="0" defTabSz="808990">
              <a:spcBef>
                <a:spcPts val="3300"/>
              </a:spcBef>
              <a:buClrTx/>
              <a:buSzTx/>
              <a:buFontTx/>
              <a:buNone/>
              <a:defRPr sz="4900">
                <a:solidFill>
                  <a:srgbClr val="005493"/>
                </a:solidFill>
              </a:defRPr>
            </a:pPr>
            <a:r>
              <a:t>The main services we want to provide are:</a:t>
            </a:r>
          </a:p>
          <a:p>
            <a:pPr lvl="1" marL="1194816" indent="-597408" defTabSz="808990">
              <a:spcBef>
                <a:spcPts val="3300"/>
              </a:spcBef>
              <a:buClr>
                <a:srgbClr val="005493"/>
              </a:buClr>
              <a:buChar char="•"/>
              <a:defRPr sz="4900">
                <a:solidFill>
                  <a:srgbClr val="005493"/>
                </a:solidFill>
              </a:defRPr>
            </a:pPr>
            <a:r>
              <a:t>Access control</a:t>
            </a:r>
          </a:p>
          <a:p>
            <a:pPr lvl="1" marL="1194816" indent="-597408" defTabSz="808990">
              <a:spcBef>
                <a:spcPts val="3300"/>
              </a:spcBef>
              <a:buClr>
                <a:srgbClr val="005493"/>
              </a:buClr>
              <a:buChar char="•"/>
              <a:defRPr sz="4900">
                <a:solidFill>
                  <a:srgbClr val="005493"/>
                </a:solidFill>
              </a:defRPr>
            </a:pPr>
            <a:r>
              <a:t>Security monitoring</a:t>
            </a:r>
          </a:p>
          <a:p>
            <a:pPr lvl="1" marL="1194816" indent="-597408" defTabSz="808990">
              <a:spcBef>
                <a:spcPts val="3300"/>
              </a:spcBef>
              <a:buClr>
                <a:srgbClr val="005493"/>
              </a:buClr>
              <a:buChar char="•"/>
              <a:defRPr sz="4900">
                <a:solidFill>
                  <a:srgbClr val="005493"/>
                </a:solidFill>
              </a:defRPr>
            </a:pPr>
            <a:r>
              <a:t>Alarm dispatching</a:t>
            </a:r>
          </a:p>
          <a:p>
            <a:pPr lvl="1" marL="1194816" indent="-597408" defTabSz="808990">
              <a:spcBef>
                <a:spcPts val="3300"/>
              </a:spcBef>
              <a:buClr>
                <a:srgbClr val="005493"/>
              </a:buClr>
              <a:buChar char="•"/>
              <a:defRPr sz="4900">
                <a:solidFill>
                  <a:srgbClr val="005493"/>
                </a:solidFill>
              </a:defRPr>
            </a:pPr>
            <a:r>
              <a:t>Smart Information Service</a:t>
            </a:r>
          </a:p>
          <a:p>
            <a:pPr lvl="1" marL="1194816" indent="-597408" defTabSz="808990">
              <a:spcBef>
                <a:spcPts val="3300"/>
              </a:spcBef>
              <a:buClr>
                <a:srgbClr val="005493"/>
              </a:buClr>
              <a:buChar char="•"/>
              <a:defRPr sz="4900">
                <a:solidFill>
                  <a:srgbClr val="005493"/>
                </a:solidFill>
              </a:defRPr>
            </a:pPr>
            <a:r>
              <a:t>Crowd Monitoring</a:t>
            </a:r>
          </a:p>
          <a:p>
            <a:pPr lvl="1" marL="1194816" indent="-597408" defTabSz="808990">
              <a:spcBef>
                <a:spcPts val="3300"/>
              </a:spcBef>
              <a:buClr>
                <a:srgbClr val="005493"/>
              </a:buClr>
              <a:buChar char="•"/>
              <a:defRPr sz="4900">
                <a:solidFill>
                  <a:srgbClr val="005493"/>
                </a:solidFill>
              </a:defRPr>
            </a:pPr>
            <a:r>
              <a:t>Data Storing and Analysis</a:t>
            </a:r>
          </a:p>
          <a:p>
            <a:pPr lvl="1" marL="1194816" indent="-597408" defTabSz="808990">
              <a:spcBef>
                <a:spcPts val="3300"/>
              </a:spcBef>
              <a:buClr>
                <a:srgbClr val="005493"/>
              </a:buClr>
              <a:buChar char="•"/>
              <a:defRPr sz="4900">
                <a:solidFill>
                  <a:srgbClr val="005493"/>
                </a:solidFill>
              </a:defRPr>
            </a:pPr>
            <a:r>
              <a:t>Attendance Registration</a:t>
            </a:r>
          </a:p>
        </p:txBody>
      </p:sp>
      <p:pic>
        <p:nvPicPr>
          <p:cNvPr id="148" name="analyses.png" descr="analyses.png"/>
          <p:cNvPicPr>
            <a:picLocks noChangeAspect="1"/>
          </p:cNvPicPr>
          <p:nvPr/>
        </p:nvPicPr>
        <p:blipFill>
          <a:blip r:embed="rId2">
            <a:extLst/>
          </a:blip>
          <a:stretch>
            <a:fillRect/>
          </a:stretch>
        </p:blipFill>
        <p:spPr>
          <a:xfrm>
            <a:off x="10972995" y="5657863"/>
            <a:ext cx="4587690" cy="3906456"/>
          </a:xfrm>
          <a:prstGeom prst="rect">
            <a:avLst/>
          </a:prstGeom>
          <a:ln w="12700">
            <a:miter lim="400000"/>
          </a:ln>
        </p:spPr>
      </p:pic>
      <p:pic>
        <p:nvPicPr>
          <p:cNvPr id="149" name="0000185_access-control-accessories_450.png" descr="0000185_access-control-accessories_450.png"/>
          <p:cNvPicPr>
            <a:picLocks noChangeAspect="1"/>
          </p:cNvPicPr>
          <p:nvPr/>
        </p:nvPicPr>
        <p:blipFill>
          <a:blip r:embed="rId3">
            <a:extLst/>
          </a:blip>
          <a:stretch>
            <a:fillRect/>
          </a:stretch>
        </p:blipFill>
        <p:spPr>
          <a:xfrm>
            <a:off x="15345745" y="3401034"/>
            <a:ext cx="3678015" cy="3678015"/>
          </a:xfrm>
          <a:prstGeom prst="rect">
            <a:avLst/>
          </a:prstGeom>
          <a:ln w="12700">
            <a:miter lim="400000"/>
          </a:ln>
        </p:spPr>
      </p:pic>
      <p:pic>
        <p:nvPicPr>
          <p:cNvPr id="150" name="main-qimg-66abb2bc21b3455826b609bde991a4af.png" descr="main-qimg-66abb2bc21b3455826b609bde991a4af.png"/>
          <p:cNvPicPr>
            <a:picLocks noChangeAspect="1"/>
          </p:cNvPicPr>
          <p:nvPr/>
        </p:nvPicPr>
        <p:blipFill>
          <a:blip r:embed="rId4">
            <a:extLst/>
          </a:blip>
          <a:stretch>
            <a:fillRect/>
          </a:stretch>
        </p:blipFill>
        <p:spPr>
          <a:xfrm>
            <a:off x="14425846" y="9584732"/>
            <a:ext cx="5517813" cy="3277581"/>
          </a:xfrm>
          <a:prstGeom prst="rect">
            <a:avLst/>
          </a:prstGeom>
          <a:ln w="12700">
            <a:miter lim="400000"/>
          </a:ln>
        </p:spPr>
      </p:pic>
      <p:pic>
        <p:nvPicPr>
          <p:cNvPr id="151" name="if_alarm_458270.png" descr="if_alarm_458270.png"/>
          <p:cNvPicPr>
            <a:picLocks noChangeAspect="1"/>
          </p:cNvPicPr>
          <p:nvPr/>
        </p:nvPicPr>
        <p:blipFill>
          <a:blip r:embed="rId5">
            <a:extLst/>
          </a:blip>
          <a:stretch>
            <a:fillRect/>
          </a:stretch>
        </p:blipFill>
        <p:spPr>
          <a:xfrm>
            <a:off x="19364717" y="5716216"/>
            <a:ext cx="3789749" cy="378975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46"/>
                                        </p:tgtEl>
                                        <p:attrNameLst>
                                          <p:attrName>style.visibility</p:attrName>
                                        </p:attrNameLst>
                                      </p:cBhvr>
                                      <p:to>
                                        <p:strVal val="visible"/>
                                      </p:to>
                                    </p:set>
                                    <p:anim calcmode="lin" valueType="num">
                                      <p:cBhvr>
                                        <p:cTn id="7" dur="700" fill="hold"/>
                                        <p:tgtEl>
                                          <p:spTgt spid="146"/>
                                        </p:tgtEl>
                                        <p:attrNameLst>
                                          <p:attrName>ppt_w</p:attrName>
                                        </p:attrNameLst>
                                      </p:cBhvr>
                                      <p:tavLst>
                                        <p:tav tm="0">
                                          <p:val>
                                            <p:fltVal val="0"/>
                                          </p:val>
                                        </p:tav>
                                        <p:tav tm="100000">
                                          <p:val>
                                            <p:strVal val="#ppt_w"/>
                                          </p:val>
                                        </p:tav>
                                      </p:tavLst>
                                    </p:anim>
                                    <p:anim calcmode="lin" valueType="num">
                                      <p:cBhvr>
                                        <p:cTn id="8" dur="700" fill="hold"/>
                                        <p:tgtEl>
                                          <p:spTgt spid="14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147"/>
                                        </p:tgtEl>
                                        <p:attrNameLst>
                                          <p:attrName>style.visibility</p:attrName>
                                        </p:attrNameLst>
                                      </p:cBhvr>
                                      <p:to>
                                        <p:strVal val="visible"/>
                                      </p:to>
                                    </p:set>
                                    <p:anim calcmode="lin" valueType="num">
                                      <p:cBhvr>
                                        <p:cTn id="13" dur="500" fill="hold"/>
                                        <p:tgtEl>
                                          <p:spTgt spid="147"/>
                                        </p:tgtEl>
                                        <p:attrNameLst>
                                          <p:attrName>ppt_x</p:attrName>
                                        </p:attrNameLst>
                                      </p:cBhvr>
                                      <p:tavLst>
                                        <p:tav tm="0">
                                          <p:val>
                                            <p:strVal val="0-#ppt_w/2"/>
                                          </p:val>
                                        </p:tav>
                                        <p:tav tm="100000">
                                          <p:val>
                                            <p:strVal val="#ppt_x"/>
                                          </p:val>
                                        </p:tav>
                                      </p:tavLst>
                                    </p:anim>
                                    <p:anim calcmode="lin" valueType="num">
                                      <p:cBhvr>
                                        <p:cTn id="14" dur="500" fill="hold"/>
                                        <p:tgtEl>
                                          <p:spTgt spid="14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4" grpId="3" fill="hold">
                                  <p:stCondLst>
                                    <p:cond delay="0"/>
                                  </p:stCondLst>
                                  <p:iterate type="el" backwards="0">
                                    <p:tmAbs val="0"/>
                                  </p:iterate>
                                  <p:childTnLst>
                                    <p:set>
                                      <p:cBhvr>
                                        <p:cTn id="18" fill="hold"/>
                                        <p:tgtEl>
                                          <p:spTgt spid="149"/>
                                        </p:tgtEl>
                                        <p:attrNameLst>
                                          <p:attrName>style.visibility</p:attrName>
                                        </p:attrNameLst>
                                      </p:cBhvr>
                                      <p:to>
                                        <p:strVal val="visible"/>
                                      </p:to>
                                    </p:set>
                                    <p:animEffect filter="box(out)" transition="in">
                                      <p:cBhvr>
                                        <p:cTn id="19" dur="700"/>
                                        <p:tgtEl>
                                          <p:spTgt spid="149"/>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32" presetID="4" grpId="4" fill="hold">
                                  <p:stCondLst>
                                    <p:cond delay="0"/>
                                  </p:stCondLst>
                                  <p:iterate type="el" backwards="0">
                                    <p:tmAbs val="0"/>
                                  </p:iterate>
                                  <p:childTnLst>
                                    <p:set>
                                      <p:cBhvr>
                                        <p:cTn id="23" fill="hold"/>
                                        <p:tgtEl>
                                          <p:spTgt spid="151"/>
                                        </p:tgtEl>
                                        <p:attrNameLst>
                                          <p:attrName>style.visibility</p:attrName>
                                        </p:attrNameLst>
                                      </p:cBhvr>
                                      <p:to>
                                        <p:strVal val="visible"/>
                                      </p:to>
                                    </p:set>
                                    <p:animEffect filter="box(out)" transition="in">
                                      <p:cBhvr>
                                        <p:cTn id="24" dur="700"/>
                                        <p:tgtEl>
                                          <p:spTgt spid="151"/>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4" grpId="5" fill="hold">
                                  <p:stCondLst>
                                    <p:cond delay="0"/>
                                  </p:stCondLst>
                                  <p:iterate type="el" backwards="0">
                                    <p:tmAbs val="0"/>
                                  </p:iterate>
                                  <p:childTnLst>
                                    <p:set>
                                      <p:cBhvr>
                                        <p:cTn id="28" fill="hold"/>
                                        <p:tgtEl>
                                          <p:spTgt spid="150"/>
                                        </p:tgtEl>
                                        <p:attrNameLst>
                                          <p:attrName>style.visibility</p:attrName>
                                        </p:attrNameLst>
                                      </p:cBhvr>
                                      <p:to>
                                        <p:strVal val="visible"/>
                                      </p:to>
                                    </p:set>
                                    <p:animEffect filter="box(out)" transition="in">
                                      <p:cBhvr>
                                        <p:cTn id="29" dur="700"/>
                                        <p:tgtEl>
                                          <p:spTgt spid="150"/>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32" presetID="4" grpId="6" fill="hold">
                                  <p:stCondLst>
                                    <p:cond delay="0"/>
                                  </p:stCondLst>
                                  <p:iterate type="el" backwards="0">
                                    <p:tmAbs val="0"/>
                                  </p:iterate>
                                  <p:childTnLst>
                                    <p:set>
                                      <p:cBhvr>
                                        <p:cTn id="33" fill="hold"/>
                                        <p:tgtEl>
                                          <p:spTgt spid="148"/>
                                        </p:tgtEl>
                                        <p:attrNameLst>
                                          <p:attrName>style.visibility</p:attrName>
                                        </p:attrNameLst>
                                      </p:cBhvr>
                                      <p:to>
                                        <p:strVal val="visible"/>
                                      </p:to>
                                    </p:set>
                                    <p:animEffect filter="box(out)" transition="in">
                                      <p:cBhvr>
                                        <p:cTn id="34" dur="7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 grpId="3"/>
      <p:bldP build="whole" bldLvl="1" animBg="1" rev="0" advAuto="0" spid="147" grpId="2"/>
      <p:bldP build="whole" bldLvl="1" animBg="1" rev="0" advAuto="0" spid="148" grpId="6"/>
      <p:bldP build="whole" bldLvl="1" animBg="1" rev="0" advAuto="0" spid="151" grpId="4"/>
      <p:bldP build="whole" bldLvl="1" animBg="1" rev="0" advAuto="0" spid="150" grpId="5"/>
      <p:bldP build="whole" bldLvl="1" animBg="1" rev="0" advAuto="0" spid="146"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3" name="Design Decisions (1)"/>
          <p:cNvSpPr txBox="1"/>
          <p:nvPr>
            <p:ph type="title"/>
          </p:nvPr>
        </p:nvSpPr>
        <p:spPr>
          <a:xfrm>
            <a:off x="960460" y="1149350"/>
            <a:ext cx="22479001" cy="1663700"/>
          </a:xfrm>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Design Decisions (1)</a:t>
            </a:r>
          </a:p>
        </p:txBody>
      </p:sp>
      <p:sp>
        <p:nvSpPr>
          <p:cNvPr id="154" name="Data Acquisition: we have chosen the Publish/Subscribe architectural pattern, in particular we have used Apache Kafka.…"/>
          <p:cNvSpPr txBox="1"/>
          <p:nvPr>
            <p:ph type="body" idx="1"/>
          </p:nvPr>
        </p:nvSpPr>
        <p:spPr>
          <a:prstGeom prst="rect">
            <a:avLst/>
          </a:prstGeom>
        </p:spPr>
        <p:txBody>
          <a:bodyPr anchor="t"/>
          <a:lstStyle/>
          <a:p>
            <a:pPr marL="670559" indent="-670559">
              <a:buClrTx/>
              <a:buSzPct val="75000"/>
              <a:buFontTx/>
              <a:buChar char="•"/>
              <a:defRPr b="1">
                <a:solidFill>
                  <a:srgbClr val="005493"/>
                </a:solidFill>
              </a:defRPr>
            </a:pPr>
            <a:r>
              <a:rPr sz="5500"/>
              <a:t>Data Acquisition: </a:t>
            </a:r>
            <a:r>
              <a:rPr b="0" sz="4500"/>
              <a:t>we have chosen the </a:t>
            </a:r>
            <a:r>
              <a:rPr sz="4500"/>
              <a:t>Publish/Subscribe</a:t>
            </a:r>
            <a:r>
              <a:rPr b="0" sz="4500"/>
              <a:t> architectural pattern, in particular we have used </a:t>
            </a:r>
            <a:r>
              <a:rPr sz="4500"/>
              <a:t>Apache Kafka.</a:t>
            </a:r>
          </a:p>
          <a:p>
            <a:pPr lvl="8" marL="0" indent="1828800">
              <a:buClrTx/>
              <a:buSzTx/>
              <a:buFontTx/>
              <a:buNone/>
              <a:defRPr b="1" sz="4500">
                <a:solidFill>
                  <a:srgbClr val="005493"/>
                </a:solidFill>
              </a:defRPr>
            </a:pPr>
            <a:r>
              <a:t>Pro:  </a:t>
            </a:r>
            <a:r>
              <a:rPr b="0" i="1" u="sng"/>
              <a:t>reliability</a:t>
            </a:r>
            <a:r>
              <a:rPr b="0"/>
              <a:t>, </a:t>
            </a:r>
            <a:r>
              <a:rPr b="0" i="1" u="sng"/>
              <a:t>fault-tolerance</a:t>
            </a:r>
            <a:r>
              <a:rPr b="0"/>
              <a:t>, </a:t>
            </a:r>
            <a:r>
              <a:rPr b="0" i="1" u="sng"/>
              <a:t>performance</a:t>
            </a:r>
            <a:r>
              <a:rPr b="0"/>
              <a:t>, </a:t>
            </a:r>
            <a:r>
              <a:rPr b="0" i="1" u="sng"/>
              <a:t>scalability</a:t>
            </a:r>
            <a:r>
              <a:rPr b="0"/>
              <a:t>.</a:t>
            </a:r>
            <a:endParaRPr b="0"/>
          </a:p>
          <a:p>
            <a:pPr marL="548639" indent="-548639">
              <a:buClrTx/>
              <a:buSzPct val="75000"/>
              <a:buFontTx/>
              <a:buChar char="•"/>
              <a:defRPr b="1" sz="5500">
                <a:solidFill>
                  <a:srgbClr val="005493"/>
                </a:solidFill>
              </a:defRPr>
            </a:pPr>
            <a:r>
              <a:t>Storing: </a:t>
            </a:r>
            <a:r>
              <a:rPr b="0" sz="4500"/>
              <a:t>we decided to store the collected data in the UnivAQ’s server. In particular, we organised them in two different DB: a </a:t>
            </a:r>
            <a:r>
              <a:rPr sz="4500"/>
              <a:t>NoSQL DB (MongoDB)</a:t>
            </a:r>
            <a:r>
              <a:rPr b="0" sz="4500"/>
              <a:t> and a </a:t>
            </a:r>
            <a:r>
              <a:rPr sz="4500"/>
              <a:t>relational DB</a:t>
            </a:r>
            <a:r>
              <a:rPr b="0" sz="4500"/>
              <a:t>.</a:t>
            </a:r>
            <a:endParaRPr b="0" sz="4500"/>
          </a:p>
          <a:p>
            <a:pPr lvl="8" marL="0" indent="1828800">
              <a:buClrTx/>
              <a:buSzTx/>
              <a:buFontTx/>
              <a:buNone/>
              <a:defRPr b="1" sz="5500">
                <a:solidFill>
                  <a:srgbClr val="005493"/>
                </a:solidFill>
              </a:defRPr>
            </a:pPr>
            <a:r>
              <a:rPr sz="4500"/>
              <a:t>Pro: </a:t>
            </a:r>
            <a:r>
              <a:rPr b="0" i="1" sz="4500" u="sng"/>
              <a:t>scalability</a:t>
            </a:r>
            <a:r>
              <a:rPr b="0" sz="4500"/>
              <a:t>, </a:t>
            </a:r>
            <a:r>
              <a:rPr b="0" i="1" sz="4500" u="sng"/>
              <a:t>dependability</a:t>
            </a:r>
            <a:r>
              <a:rPr b="0" sz="4500"/>
              <a:t>, </a:t>
            </a:r>
            <a:r>
              <a:rPr b="0" i="1" sz="4500" u="sng"/>
              <a:t>costs efficiency</a:t>
            </a:r>
            <a:r>
              <a:rPr b="0" sz="4500"/>
              <a:t>, </a:t>
            </a:r>
            <a:r>
              <a:rPr b="0" i="1" sz="4500" u="sng"/>
              <a:t>privacy/security</a:t>
            </a:r>
            <a:r>
              <a:rPr b="0" i="1" sz="4500"/>
              <a:t>,</a:t>
            </a:r>
            <a:r>
              <a:rPr b="0" sz="4500"/>
              <a:t> </a:t>
            </a:r>
            <a:r>
              <a:rPr b="0" i="1" sz="4500" u="sng"/>
              <a:t>performance</a:t>
            </a:r>
            <a:r>
              <a:rPr b="0" sz="4500"/>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3"/>
                                        </p:tgtEl>
                                        <p:attrNameLst>
                                          <p:attrName>style.visibility</p:attrName>
                                        </p:attrNameLst>
                                      </p:cBhvr>
                                      <p:to>
                                        <p:strVal val="visible"/>
                                      </p:to>
                                    </p:set>
                                    <p:anim calcmode="lin" valueType="num">
                                      <p:cBhvr>
                                        <p:cTn id="7" dur="700" fill="hold"/>
                                        <p:tgtEl>
                                          <p:spTgt spid="153"/>
                                        </p:tgtEl>
                                        <p:attrNameLst>
                                          <p:attrName>ppt_w</p:attrName>
                                        </p:attrNameLst>
                                      </p:cBhvr>
                                      <p:tavLst>
                                        <p:tav tm="0">
                                          <p:val>
                                            <p:fltVal val="0"/>
                                          </p:val>
                                        </p:tav>
                                        <p:tav tm="100000">
                                          <p:val>
                                            <p:strVal val="#ppt_w"/>
                                          </p:val>
                                        </p:tav>
                                      </p:tavLst>
                                    </p:anim>
                                    <p:anim calcmode="lin" valueType="num">
                                      <p:cBhvr>
                                        <p:cTn id="8" dur="7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154"/>
                                        </p:tgtEl>
                                        <p:attrNameLst>
                                          <p:attrName>style.visibility</p:attrName>
                                        </p:attrNameLst>
                                      </p:cBhvr>
                                      <p:to>
                                        <p:strVal val="visible"/>
                                      </p:to>
                                    </p:set>
                                    <p:animEffect filter="wipe(left)" transition="in">
                                      <p:cBhvr>
                                        <p:cTn id="13"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 grpId="1"/>
      <p:bldP build="whole" bldLvl="1" animBg="1" rev="0" advAuto="0" spid="154" grpId="2"/>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6" name="Design Decisions (2)"/>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Design Decisions (2)</a:t>
            </a:r>
          </a:p>
        </p:txBody>
      </p:sp>
      <p:sp>
        <p:nvSpPr>
          <p:cNvPr id="157" name="Sensors and Actuators organisation: we have chosen to organise the sensors in areas (classrooms, laboratories, …). Each sensor publishes the collected data on the topic of the specific area in which it is deployed.…"/>
          <p:cNvSpPr txBox="1"/>
          <p:nvPr>
            <p:ph type="body" idx="1"/>
          </p:nvPr>
        </p:nvSpPr>
        <p:spPr>
          <a:xfrm>
            <a:off x="952500" y="3695700"/>
            <a:ext cx="22712747" cy="9426347"/>
          </a:xfrm>
          <a:prstGeom prst="rect">
            <a:avLst/>
          </a:prstGeom>
        </p:spPr>
        <p:txBody>
          <a:bodyPr anchor="t"/>
          <a:lstStyle/>
          <a:p>
            <a:pPr marL="585215" indent="-585215" defTabSz="792479">
              <a:spcBef>
                <a:spcPts val="3200"/>
              </a:spcBef>
              <a:buClrTx/>
              <a:buSzPct val="75000"/>
              <a:buFontTx/>
              <a:buChar char="•"/>
              <a:defRPr b="1" sz="5280">
                <a:solidFill>
                  <a:srgbClr val="005493"/>
                </a:solidFill>
              </a:defRPr>
            </a:pPr>
            <a:r>
              <a:t>Sensors and Actuators organisation: </a:t>
            </a:r>
            <a:r>
              <a:rPr b="0" sz="4320"/>
              <a:t>we have chosen to organise the sensors in areas (classrooms, laboratories, …). Each sensor publishes the collected data on the topic of the specific area in which it is deployed.</a:t>
            </a:r>
            <a:endParaRPr b="0" sz="4320"/>
          </a:p>
          <a:p>
            <a:pPr lvl="8" marL="0" indent="1755647" defTabSz="792479">
              <a:spcBef>
                <a:spcPts val="3200"/>
              </a:spcBef>
              <a:buClrTx/>
              <a:buSzTx/>
              <a:buFontTx/>
              <a:buNone/>
              <a:defRPr b="1" sz="5280">
                <a:solidFill>
                  <a:srgbClr val="005493"/>
                </a:solidFill>
              </a:defRPr>
            </a:pPr>
            <a:r>
              <a:rPr sz="4320"/>
              <a:t>Pro:</a:t>
            </a:r>
            <a:r>
              <a:rPr b="0" sz="4320"/>
              <a:t> </a:t>
            </a:r>
            <a:r>
              <a:rPr b="0" i="1" sz="4320" u="sng"/>
              <a:t>scalability</a:t>
            </a:r>
            <a:r>
              <a:rPr i="1" sz="4320"/>
              <a:t>, </a:t>
            </a:r>
            <a:r>
              <a:rPr b="0" i="1" sz="4320" u="sng"/>
              <a:t>decoupling</a:t>
            </a:r>
            <a:r>
              <a:rPr b="0" sz="4320"/>
              <a:t>.</a:t>
            </a:r>
            <a:endParaRPr b="0" sz="4320"/>
          </a:p>
          <a:p>
            <a:pPr marL="680876" indent="-680876" defTabSz="792479">
              <a:spcBef>
                <a:spcPts val="3200"/>
              </a:spcBef>
              <a:buClrTx/>
              <a:buSzPct val="75000"/>
              <a:buFontTx/>
              <a:buChar char="•"/>
              <a:defRPr b="1" sz="4992">
                <a:solidFill>
                  <a:srgbClr val="005493"/>
                </a:solidFill>
              </a:defRPr>
            </a:pPr>
            <a:r>
              <a:rPr sz="5280"/>
              <a:t>Visualisation and analysis:</a:t>
            </a:r>
            <a:r>
              <a:t> </a:t>
            </a:r>
            <a:r>
              <a:rPr b="0" sz="4320"/>
              <a:t>A dedicated Kafka Client is responsible to read the incoming data from the area topics and transmit them in real time with a secure connection to a dashboard (through web-socket). The data can even be subjected to analysis and refactoring before being sent to the dashboard, the eventual alarms are displayed on the dashboard and double checked by the personnel before being forwarded. </a:t>
            </a:r>
            <a:endParaRPr b="0" sz="4320"/>
          </a:p>
          <a:p>
            <a:pPr lvl="8" marL="0" indent="1755647" defTabSz="792479">
              <a:spcBef>
                <a:spcPts val="3200"/>
              </a:spcBef>
              <a:buClrTx/>
              <a:buSzTx/>
              <a:buFontTx/>
              <a:buNone/>
              <a:defRPr b="1" sz="4992">
                <a:solidFill>
                  <a:srgbClr val="005493"/>
                </a:solidFill>
              </a:defRPr>
            </a:pPr>
            <a:r>
              <a:rPr sz="4320"/>
              <a:t>Pro: </a:t>
            </a:r>
            <a:r>
              <a:rPr b="0" i="1" sz="4320" u="sng"/>
              <a:t>false alarms avoidance</a:t>
            </a:r>
            <a:r>
              <a:rPr b="0" sz="4320"/>
              <a:t>, </a:t>
            </a:r>
            <a:r>
              <a:rPr b="0" i="1" sz="4320" u="sng"/>
              <a:t>real-time monitoring/graphical visualization</a:t>
            </a:r>
            <a:r>
              <a:rPr b="0" sz="4320"/>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6"/>
                                        </p:tgtEl>
                                        <p:attrNameLst>
                                          <p:attrName>style.visibility</p:attrName>
                                        </p:attrNameLst>
                                      </p:cBhvr>
                                      <p:to>
                                        <p:strVal val="visible"/>
                                      </p:to>
                                    </p:set>
                                    <p:anim calcmode="lin" valueType="num">
                                      <p:cBhvr>
                                        <p:cTn id="7" dur="700" fill="hold"/>
                                        <p:tgtEl>
                                          <p:spTgt spid="156"/>
                                        </p:tgtEl>
                                        <p:attrNameLst>
                                          <p:attrName>ppt_w</p:attrName>
                                        </p:attrNameLst>
                                      </p:cBhvr>
                                      <p:tavLst>
                                        <p:tav tm="0">
                                          <p:val>
                                            <p:fltVal val="0"/>
                                          </p:val>
                                        </p:tav>
                                        <p:tav tm="100000">
                                          <p:val>
                                            <p:strVal val="#ppt_w"/>
                                          </p:val>
                                        </p:tav>
                                      </p:tavLst>
                                    </p:anim>
                                    <p:anim calcmode="lin" valueType="num">
                                      <p:cBhvr>
                                        <p:cTn id="8" dur="7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157"/>
                                        </p:tgtEl>
                                        <p:attrNameLst>
                                          <p:attrName>style.visibility</p:attrName>
                                        </p:attrNameLst>
                                      </p:cBhvr>
                                      <p:to>
                                        <p:strVal val="visible"/>
                                      </p:to>
                                    </p:set>
                                    <p:animEffect filter="wipe(left)" transition="in">
                                      <p:cBhvr>
                                        <p:cTn id="13"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 grpId="1"/>
      <p:bldP build="whole" bldLvl="1" animBg="1" rev="0" advAuto="0" spid="157" grpId="2"/>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9" name="System Architecture"/>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System Architecture</a:t>
            </a:r>
          </a:p>
        </p:txBody>
      </p:sp>
      <p:sp>
        <p:nvSpPr>
          <p:cNvPr id="160" name="The system is composed by a Sensor Network, an Actuators Network, a Kafka Cluster, two DB (NoSQL and Relational), an Administration Dashboard and three Kafka Clients (Storing, Visualize and Actuator)."/>
          <p:cNvSpPr txBox="1"/>
          <p:nvPr>
            <p:ph type="body" sz="quarter" idx="1"/>
          </p:nvPr>
        </p:nvSpPr>
        <p:spPr>
          <a:xfrm>
            <a:off x="952500" y="3797300"/>
            <a:ext cx="7243007" cy="8928100"/>
          </a:xfrm>
          <a:prstGeom prst="rect">
            <a:avLst/>
          </a:prstGeom>
        </p:spPr>
        <p:txBody>
          <a:bodyPr/>
          <a:lstStyle/>
          <a:p>
            <a:pPr marL="0" indent="0" defTabSz="457200">
              <a:spcBef>
                <a:spcPts val="300"/>
              </a:spcBef>
              <a:buClrTx/>
              <a:buSzTx/>
              <a:buFontTx/>
              <a:buNone/>
              <a:defRPr sz="4600">
                <a:solidFill>
                  <a:srgbClr val="005493"/>
                </a:solidFill>
              </a:defRPr>
            </a:pPr>
            <a:r>
              <a:t>The system is composed by a </a:t>
            </a:r>
            <a:r>
              <a:rPr b="1"/>
              <a:t>Sensor Network</a:t>
            </a:r>
            <a:r>
              <a:t>, an </a:t>
            </a:r>
            <a:r>
              <a:rPr b="1"/>
              <a:t>Actuators Network,</a:t>
            </a:r>
            <a:r>
              <a:t> a </a:t>
            </a:r>
            <a:r>
              <a:rPr b="1"/>
              <a:t>Kafka Cluster</a:t>
            </a:r>
            <a:r>
              <a:t>, </a:t>
            </a:r>
            <a:r>
              <a:rPr b="1"/>
              <a:t>two DB </a:t>
            </a:r>
            <a:r>
              <a:t>(NoSQL and Relational), an </a:t>
            </a:r>
            <a:r>
              <a:rPr b="1"/>
              <a:t>Administration Dashboard </a:t>
            </a:r>
            <a:r>
              <a:t>and </a:t>
            </a:r>
            <a:r>
              <a:rPr b="1"/>
              <a:t>three Kafka Clients</a:t>
            </a:r>
            <a:r>
              <a:t> (</a:t>
            </a:r>
            <a:r>
              <a:rPr b="1"/>
              <a:t>Storing</a:t>
            </a:r>
            <a:r>
              <a:t>, </a:t>
            </a:r>
            <a:r>
              <a:rPr b="1"/>
              <a:t>Visualize</a:t>
            </a:r>
            <a:r>
              <a:t> and </a:t>
            </a:r>
            <a:r>
              <a:rPr b="1"/>
              <a:t>Actuator</a:t>
            </a:r>
            <a:r>
              <a:t>).  </a:t>
            </a:r>
          </a:p>
        </p:txBody>
      </p:sp>
      <p:pic>
        <p:nvPicPr>
          <p:cNvPr id="161" name="component.jpg" descr="component.jpg"/>
          <p:cNvPicPr>
            <a:picLocks noChangeAspect="1"/>
          </p:cNvPicPr>
          <p:nvPr/>
        </p:nvPicPr>
        <p:blipFill>
          <a:blip r:embed="rId2">
            <a:extLst/>
          </a:blip>
          <a:stretch>
            <a:fillRect/>
          </a:stretch>
        </p:blipFill>
        <p:spPr>
          <a:xfrm>
            <a:off x="8932798" y="3186253"/>
            <a:ext cx="14521699" cy="1015019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9"/>
                                        </p:tgtEl>
                                        <p:attrNameLst>
                                          <p:attrName>style.visibility</p:attrName>
                                        </p:attrNameLst>
                                      </p:cBhvr>
                                      <p:to>
                                        <p:strVal val="visible"/>
                                      </p:to>
                                    </p:set>
                                    <p:anim calcmode="lin" valueType="num">
                                      <p:cBhvr>
                                        <p:cTn id="7" dur="700" fill="hold"/>
                                        <p:tgtEl>
                                          <p:spTgt spid="159"/>
                                        </p:tgtEl>
                                        <p:attrNameLst>
                                          <p:attrName>ppt_w</p:attrName>
                                        </p:attrNameLst>
                                      </p:cBhvr>
                                      <p:tavLst>
                                        <p:tav tm="0">
                                          <p:val>
                                            <p:fltVal val="0"/>
                                          </p:val>
                                        </p:tav>
                                        <p:tav tm="100000">
                                          <p:val>
                                            <p:strVal val="#ppt_w"/>
                                          </p:val>
                                        </p:tav>
                                      </p:tavLst>
                                    </p:anim>
                                    <p:anim calcmode="lin" valueType="num">
                                      <p:cBhvr>
                                        <p:cTn id="8" dur="700" fill="hold"/>
                                        <p:tgtEl>
                                          <p:spTgt spid="15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161"/>
                                        </p:tgtEl>
                                        <p:attrNameLst>
                                          <p:attrName>style.visibility</p:attrName>
                                        </p:attrNameLst>
                                      </p:cBhvr>
                                      <p:to>
                                        <p:strVal val="visible"/>
                                      </p:to>
                                    </p:set>
                                    <p:animEffect filter="dissolve" transition="in">
                                      <p:cBhvr>
                                        <p:cTn id="13" dur="700"/>
                                        <p:tgtEl>
                                          <p:spTgt spid="161"/>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2" grpId="3" fill="hold">
                                  <p:stCondLst>
                                    <p:cond delay="0"/>
                                  </p:stCondLst>
                                  <p:iterate type="el" backwards="0">
                                    <p:tmAbs val="0"/>
                                  </p:iterate>
                                  <p:childTnLst>
                                    <p:set>
                                      <p:cBhvr>
                                        <p:cTn id="17" fill="hold"/>
                                        <p:tgtEl>
                                          <p:spTgt spid="160"/>
                                        </p:tgtEl>
                                        <p:attrNameLst>
                                          <p:attrName>style.visibility</p:attrName>
                                        </p:attrNameLst>
                                      </p:cBhvr>
                                      <p:to>
                                        <p:strVal val="visible"/>
                                      </p:to>
                                    </p:set>
                                    <p:animEffect filter="wipe(left)" transition="in">
                                      <p:cBhvr>
                                        <p:cTn id="18"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1" grpId="2"/>
      <p:bldP build="whole" bldLvl="1" animBg="1" rev="0" advAuto="0" spid="159" grpId="1"/>
      <p:bldP build="whole" bldLvl="1" animBg="1" rev="0" advAuto="0" spid="160" grpId="3"/>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63" name="CAPS - SAML"/>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CAPS - SAML</a:t>
            </a:r>
          </a:p>
        </p:txBody>
      </p:sp>
      <p:sp>
        <p:nvSpPr>
          <p:cNvPr id="164" name="In our system a sensor simply senses the environment  and broadcast the sensed value to its Sensor Manager. The sensor manager publishes the message on the respective Kafka Topic along with the sensor id and the current time stamp.…"/>
          <p:cNvSpPr txBox="1"/>
          <p:nvPr>
            <p:ph type="body" sz="half" idx="1"/>
          </p:nvPr>
        </p:nvSpPr>
        <p:spPr>
          <a:xfrm>
            <a:off x="496985" y="3289300"/>
            <a:ext cx="23529990" cy="4103021"/>
          </a:xfrm>
          <a:prstGeom prst="rect">
            <a:avLst/>
          </a:prstGeom>
        </p:spPr>
        <p:txBody>
          <a:bodyPr anchor="t"/>
          <a:lstStyle/>
          <a:p>
            <a:pPr marL="0" indent="0">
              <a:buClrTx/>
              <a:buSzTx/>
              <a:buFontTx/>
              <a:buNone/>
              <a:defRPr>
                <a:solidFill>
                  <a:srgbClr val="005493"/>
                </a:solidFill>
              </a:defRPr>
            </a:pPr>
            <a:r>
              <a:t>In our system a sensor simply senses the environment  and broadcast the sensed value to its </a:t>
            </a:r>
            <a:r>
              <a:rPr b="1"/>
              <a:t>Sensor Manager</a:t>
            </a:r>
            <a:r>
              <a:t>. The sensor manager publishes the message on the respective </a:t>
            </a:r>
            <a:r>
              <a:rPr b="1"/>
              <a:t>Kafka Topic</a:t>
            </a:r>
            <a:r>
              <a:t> along with the sensor id and the current time stamp.</a:t>
            </a:r>
          </a:p>
          <a:p>
            <a:pPr marL="0" indent="0">
              <a:buClrTx/>
              <a:buSzTx/>
              <a:buFontTx/>
              <a:buNone/>
              <a:defRPr>
                <a:solidFill>
                  <a:srgbClr val="005493"/>
                </a:solidFill>
              </a:defRPr>
            </a:pPr>
            <a:r>
              <a:t>Similarly, when the </a:t>
            </a:r>
            <a:r>
              <a:rPr b="1"/>
              <a:t>Actuation Manager</a:t>
            </a:r>
            <a:r>
              <a:t> receives a triggering message (by listening on the respective </a:t>
            </a:r>
            <a:r>
              <a:rPr b="1"/>
              <a:t>Kafka Topic</a:t>
            </a:r>
            <a:r>
              <a:t>) it forwards it to its actuator, the actuator then performed its action.</a:t>
            </a:r>
          </a:p>
        </p:txBody>
      </p:sp>
      <p:sp>
        <p:nvSpPr>
          <p:cNvPr id="165" name="Line"/>
          <p:cNvSpPr/>
          <p:nvPr/>
        </p:nvSpPr>
        <p:spPr>
          <a:xfrm flipV="1">
            <a:off x="11232863" y="7603680"/>
            <a:ext cx="1" cy="4998518"/>
          </a:xfrm>
          <a:prstGeom prst="line">
            <a:avLst/>
          </a:prstGeom>
          <a:ln w="25400">
            <a:solidFill>
              <a:srgbClr val="D6D6D6">
                <a:alpha val="50360"/>
              </a:srgbClr>
            </a:solidFill>
            <a:miter lim="400000"/>
          </a:ln>
        </p:spPr>
        <p:txBody>
          <a:bodyPr lIns="50800" tIns="50800" rIns="50800" bIns="50800" anchor="ctr"/>
          <a:lstStyle/>
          <a:p>
            <a:pPr>
              <a:defRPr sz="4400"/>
            </a:pPr>
          </a:p>
        </p:txBody>
      </p:sp>
      <p:pic>
        <p:nvPicPr>
          <p:cNvPr id="166" name="SmartCardReader.png" descr="SmartCardReader.png"/>
          <p:cNvPicPr>
            <a:picLocks noChangeAspect="1"/>
          </p:cNvPicPr>
          <p:nvPr/>
        </p:nvPicPr>
        <p:blipFill>
          <a:blip r:embed="rId2">
            <a:extLst/>
          </a:blip>
          <a:stretch>
            <a:fillRect/>
          </a:stretch>
        </p:blipFill>
        <p:spPr>
          <a:xfrm>
            <a:off x="505346" y="7452937"/>
            <a:ext cx="10618289" cy="5231921"/>
          </a:xfrm>
          <a:prstGeom prst="rect">
            <a:avLst/>
          </a:prstGeom>
          <a:ln w="12700">
            <a:miter lim="400000"/>
          </a:ln>
        </p:spPr>
      </p:pic>
      <p:pic>
        <p:nvPicPr>
          <p:cNvPr id="167" name="DoorLockActuator.png" descr="DoorLockActuator.png"/>
          <p:cNvPicPr>
            <a:picLocks noChangeAspect="1"/>
          </p:cNvPicPr>
          <p:nvPr/>
        </p:nvPicPr>
        <p:blipFill>
          <a:blip r:embed="rId3">
            <a:extLst/>
          </a:blip>
          <a:stretch>
            <a:fillRect/>
          </a:stretch>
        </p:blipFill>
        <p:spPr>
          <a:xfrm>
            <a:off x="11316691" y="7444537"/>
            <a:ext cx="12692409" cy="531680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63"/>
                                        </p:tgtEl>
                                        <p:attrNameLst>
                                          <p:attrName>style.visibility</p:attrName>
                                        </p:attrNameLst>
                                      </p:cBhvr>
                                      <p:to>
                                        <p:strVal val="visible"/>
                                      </p:to>
                                    </p:set>
                                    <p:anim calcmode="lin" valueType="num">
                                      <p:cBhvr>
                                        <p:cTn id="7" dur="600" fill="hold"/>
                                        <p:tgtEl>
                                          <p:spTgt spid="163"/>
                                        </p:tgtEl>
                                        <p:attrNameLst>
                                          <p:attrName>ppt_w</p:attrName>
                                        </p:attrNameLst>
                                      </p:cBhvr>
                                      <p:tavLst>
                                        <p:tav tm="0">
                                          <p:val>
                                            <p:fltVal val="0"/>
                                          </p:val>
                                        </p:tav>
                                        <p:tav tm="100000">
                                          <p:val>
                                            <p:strVal val="#ppt_w"/>
                                          </p:val>
                                        </p:tav>
                                      </p:tavLst>
                                    </p:anim>
                                    <p:anim calcmode="lin" valueType="num">
                                      <p:cBhvr>
                                        <p:cTn id="8" dur="600" fill="hold"/>
                                        <p:tgtEl>
                                          <p:spTgt spid="16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164"/>
                                        </p:tgtEl>
                                        <p:attrNameLst>
                                          <p:attrName>style.visibility</p:attrName>
                                        </p:attrNameLst>
                                      </p:cBhvr>
                                      <p:to>
                                        <p:strVal val="visible"/>
                                      </p:to>
                                    </p:set>
                                    <p:animEffect filter="dissolve" transition="in">
                                      <p:cBhvr>
                                        <p:cTn id="13" dur="1500"/>
                                        <p:tgtEl>
                                          <p:spTgt spid="164"/>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3" fill="hold">
                                  <p:stCondLst>
                                    <p:cond delay="0"/>
                                  </p:stCondLst>
                                  <p:iterate type="el" backwards="0">
                                    <p:tmAbs val="0"/>
                                  </p:iterate>
                                  <p:childTnLst>
                                    <p:set>
                                      <p:cBhvr>
                                        <p:cTn id="17" fill="hold"/>
                                        <p:tgtEl>
                                          <p:spTgt spid="16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32" presetID="4" grpId="4" fill="hold">
                                  <p:stCondLst>
                                    <p:cond delay="0"/>
                                  </p:stCondLst>
                                  <p:iterate type="el" backwards="0">
                                    <p:tmAbs val="0"/>
                                  </p:iterate>
                                  <p:childTnLst>
                                    <p:set>
                                      <p:cBhvr>
                                        <p:cTn id="21" fill="hold"/>
                                        <p:tgtEl>
                                          <p:spTgt spid="166"/>
                                        </p:tgtEl>
                                        <p:attrNameLst>
                                          <p:attrName>style.visibility</p:attrName>
                                        </p:attrNameLst>
                                      </p:cBhvr>
                                      <p:to>
                                        <p:strVal val="visible"/>
                                      </p:to>
                                    </p:set>
                                    <p:animEffect filter="box(out)" transition="in">
                                      <p:cBhvr>
                                        <p:cTn id="22" dur="700"/>
                                        <p:tgtEl>
                                          <p:spTgt spid="166"/>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32" presetID="4" grpId="5" fill="hold">
                                  <p:stCondLst>
                                    <p:cond delay="0"/>
                                  </p:stCondLst>
                                  <p:iterate type="el" backwards="0">
                                    <p:tmAbs val="0"/>
                                  </p:iterate>
                                  <p:childTnLst>
                                    <p:set>
                                      <p:cBhvr>
                                        <p:cTn id="26" fill="hold"/>
                                        <p:tgtEl>
                                          <p:spTgt spid="167"/>
                                        </p:tgtEl>
                                        <p:attrNameLst>
                                          <p:attrName>style.visibility</p:attrName>
                                        </p:attrNameLst>
                                      </p:cBhvr>
                                      <p:to>
                                        <p:strVal val="visible"/>
                                      </p:to>
                                    </p:set>
                                    <p:animEffect filter="box(out)" transition="in">
                                      <p:cBhvr>
                                        <p:cTn id="27" dur="7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6" grpId="4"/>
      <p:bldP build="whole" bldLvl="1" animBg="1" rev="0" advAuto="0" spid="167" grpId="5"/>
      <p:bldP build="whole" bldLvl="1" animBg="1" rev="0" advAuto="0" spid="164" grpId="2"/>
      <p:bldP build="whole" bldLvl="1" animBg="1" rev="0" advAuto="0" spid="163" grpId="1"/>
      <p:bldP build="whole" bldLvl="1" animBg="1" rev="0" advAuto="0" spid="165" grpId="3"/>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69" name="CAPS - ENVML"/>
          <p:cNvSpPr txBox="1"/>
          <p:nvPr>
            <p:ph type="title"/>
          </p:nvPr>
        </p:nvSpPr>
        <p:spPr>
          <a:prstGeom prst="rect">
            <a:avLst/>
          </a:prstGeom>
        </p:spPr>
        <p:txBody>
          <a:bodyPr/>
          <a:lstStyle>
            <a:lvl1pPr>
              <a:defRPr>
                <a:solidFill>
                  <a:srgbClr val="005493"/>
                </a:solidFill>
              </a:defRPr>
            </a:lvl1pPr>
          </a:lstStyle>
          <a:p>
            <a:pPr/>
            <a:r>
              <a:t>CAPS - ENVML</a:t>
            </a:r>
          </a:p>
        </p:txBody>
      </p:sp>
      <p:pic>
        <p:nvPicPr>
          <p:cNvPr id="170" name="ENVML_annotated.png" descr="ENVML_annotated.png"/>
          <p:cNvPicPr>
            <a:picLocks noChangeAspect="1"/>
          </p:cNvPicPr>
          <p:nvPr/>
        </p:nvPicPr>
        <p:blipFill>
          <a:blip r:embed="rId2">
            <a:extLst/>
          </a:blip>
          <a:stretch>
            <a:fillRect/>
          </a:stretch>
        </p:blipFill>
        <p:spPr>
          <a:xfrm>
            <a:off x="1145378" y="3289300"/>
            <a:ext cx="13634477" cy="10016236"/>
          </a:xfrm>
          <a:prstGeom prst="rect">
            <a:avLst/>
          </a:prstGeom>
          <a:ln w="12700">
            <a:miter lim="400000"/>
          </a:ln>
        </p:spPr>
      </p:pic>
      <p:pic>
        <p:nvPicPr>
          <p:cNvPr id="171" name="ENVML1.png" descr="ENVML1.png"/>
          <p:cNvPicPr>
            <a:picLocks noChangeAspect="1"/>
          </p:cNvPicPr>
          <p:nvPr/>
        </p:nvPicPr>
        <p:blipFill>
          <a:blip r:embed="rId3">
            <a:extLst/>
          </a:blip>
          <a:stretch>
            <a:fillRect/>
          </a:stretch>
        </p:blipFill>
        <p:spPr>
          <a:xfrm>
            <a:off x="15075814" y="8490258"/>
            <a:ext cx="7802852" cy="4822284"/>
          </a:xfrm>
          <a:prstGeom prst="rect">
            <a:avLst/>
          </a:prstGeom>
          <a:ln w="12700">
            <a:miter lim="400000"/>
          </a:ln>
        </p:spPr>
      </p:pic>
      <p:pic>
        <p:nvPicPr>
          <p:cNvPr id="172" name="ENVML3.png" descr="ENVML3.png"/>
          <p:cNvPicPr>
            <a:picLocks noChangeAspect="1"/>
          </p:cNvPicPr>
          <p:nvPr/>
        </p:nvPicPr>
        <p:blipFill>
          <a:blip r:embed="rId4">
            <a:extLst/>
          </a:blip>
          <a:stretch>
            <a:fillRect/>
          </a:stretch>
        </p:blipFill>
        <p:spPr>
          <a:xfrm>
            <a:off x="15056107" y="3289300"/>
            <a:ext cx="7816865" cy="496600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69"/>
                                        </p:tgtEl>
                                        <p:attrNameLst>
                                          <p:attrName>style.visibility</p:attrName>
                                        </p:attrNameLst>
                                      </p:cBhvr>
                                      <p:to>
                                        <p:strVal val="visible"/>
                                      </p:to>
                                    </p:set>
                                    <p:anim calcmode="lin" valueType="num">
                                      <p:cBhvr>
                                        <p:cTn id="7" dur="700" fill="hold"/>
                                        <p:tgtEl>
                                          <p:spTgt spid="169"/>
                                        </p:tgtEl>
                                        <p:attrNameLst>
                                          <p:attrName>ppt_w</p:attrName>
                                        </p:attrNameLst>
                                      </p:cBhvr>
                                      <p:tavLst>
                                        <p:tav tm="0">
                                          <p:val>
                                            <p:fltVal val="0"/>
                                          </p:val>
                                        </p:tav>
                                        <p:tav tm="100000">
                                          <p:val>
                                            <p:strVal val="#ppt_w"/>
                                          </p:val>
                                        </p:tav>
                                      </p:tavLst>
                                    </p:anim>
                                    <p:anim calcmode="lin" valueType="num">
                                      <p:cBhvr>
                                        <p:cTn id="8" dur="700" fill="hold"/>
                                        <p:tgtEl>
                                          <p:spTgt spid="16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70"/>
                                        </p:tgtEl>
                                        <p:attrNameLst>
                                          <p:attrName>style.visibility</p:attrName>
                                        </p:attrNameLst>
                                      </p:cBhvr>
                                      <p:to>
                                        <p:strVal val="visible"/>
                                      </p:to>
                                    </p:set>
                                    <p:animEffect filter="box(out)" transition="in">
                                      <p:cBhvr>
                                        <p:cTn id="13" dur="700"/>
                                        <p:tgtEl>
                                          <p:spTgt spid="170"/>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32" presetID="4" grpId="3" fill="hold">
                                  <p:stCondLst>
                                    <p:cond delay="0"/>
                                  </p:stCondLst>
                                  <p:iterate type="el" backwards="0">
                                    <p:tmAbs val="0"/>
                                  </p:iterate>
                                  <p:childTnLst>
                                    <p:set>
                                      <p:cBhvr>
                                        <p:cTn id="17" fill="hold"/>
                                        <p:tgtEl>
                                          <p:spTgt spid="172"/>
                                        </p:tgtEl>
                                        <p:attrNameLst>
                                          <p:attrName>style.visibility</p:attrName>
                                        </p:attrNameLst>
                                      </p:cBhvr>
                                      <p:to>
                                        <p:strVal val="visible"/>
                                      </p:to>
                                    </p:set>
                                    <p:animEffect filter="box(out)" transition="in">
                                      <p:cBhvr>
                                        <p:cTn id="18" dur="700"/>
                                        <p:tgtEl>
                                          <p:spTgt spid="172"/>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4" grpId="4" fill="hold">
                                  <p:stCondLst>
                                    <p:cond delay="0"/>
                                  </p:stCondLst>
                                  <p:iterate type="el" backwards="0">
                                    <p:tmAbs val="0"/>
                                  </p:iterate>
                                  <p:childTnLst>
                                    <p:set>
                                      <p:cBhvr>
                                        <p:cTn id="22" fill="hold"/>
                                        <p:tgtEl>
                                          <p:spTgt spid="171"/>
                                        </p:tgtEl>
                                        <p:attrNameLst>
                                          <p:attrName>style.visibility</p:attrName>
                                        </p:attrNameLst>
                                      </p:cBhvr>
                                      <p:to>
                                        <p:strVal val="visible"/>
                                      </p:to>
                                    </p:set>
                                    <p:animEffect filter="box(out)" transition="in">
                                      <p:cBhvr>
                                        <p:cTn id="23" dur="7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 grpId="3"/>
      <p:bldP build="whole" bldLvl="1" animBg="1" rev="0" advAuto="0" spid="170" grpId="2"/>
      <p:bldP build="whole" bldLvl="1" animBg="1" rev="0" advAuto="0" spid="169" grpId="1"/>
      <p:bldP build="whole" bldLvl="1" animBg="1" rev="0" advAuto="0" spid="171" grpId="4"/>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4" name="Implemented Service (D2) - Storing"/>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Implemented Service (D2) - Storing</a:t>
            </a:r>
          </a:p>
        </p:txBody>
      </p:sp>
      <p:sp>
        <p:nvSpPr>
          <p:cNvPr id="175" name="This is the procedure that is responsible to the collection of the sensed data and the storing on the databases.…"/>
          <p:cNvSpPr txBox="1"/>
          <p:nvPr>
            <p:ph type="body" sz="half" idx="1"/>
          </p:nvPr>
        </p:nvSpPr>
        <p:spPr>
          <a:prstGeom prst="rect">
            <a:avLst/>
          </a:prstGeom>
        </p:spPr>
        <p:txBody>
          <a:bodyPr anchor="t"/>
          <a:lstStyle/>
          <a:p>
            <a:pPr marL="0" marR="457200" indent="0" defTabSz="457200">
              <a:spcBef>
                <a:spcPts val="0"/>
              </a:spcBef>
              <a:buClrTx/>
              <a:buSzTx/>
              <a:buFontTx/>
              <a:buNone/>
              <a:defRPr sz="4800">
                <a:solidFill>
                  <a:srgbClr val="005493"/>
                </a:solidFill>
              </a:defRPr>
            </a:pPr>
            <a:r>
              <a:t>This is the procedure that is responsible to the </a:t>
            </a:r>
            <a:r>
              <a:rPr u="sng"/>
              <a:t>collection</a:t>
            </a:r>
            <a:r>
              <a:t> of the sensed data and the </a:t>
            </a:r>
            <a:r>
              <a:rPr u="sng"/>
              <a:t>storing</a:t>
            </a:r>
            <a:r>
              <a:t> on the databases.</a:t>
            </a:r>
          </a:p>
          <a:p>
            <a:pPr marL="0" marR="457200" indent="0" defTabSz="457200">
              <a:spcBef>
                <a:spcPts val="0"/>
              </a:spcBef>
              <a:buClrTx/>
              <a:buSzTx/>
              <a:buFontTx/>
              <a:buNone/>
              <a:defRPr sz="4800">
                <a:solidFill>
                  <a:srgbClr val="005493"/>
                </a:solidFill>
              </a:defRPr>
            </a:pPr>
            <a:r>
              <a:t>We decided to first implement this feature because it is the core functionality on which all the other ones are based on. </a:t>
            </a:r>
            <a:r>
              <a:rPr u="sng"/>
              <a:t>This allowed us to test the performance/usability/behavior of the system</a:t>
            </a:r>
            <a:r>
              <a:t>.</a:t>
            </a:r>
          </a:p>
        </p:txBody>
      </p:sp>
      <p:pic>
        <p:nvPicPr>
          <p:cNvPr id="176" name="sequence_storing2.png" descr="sequence_storing2.png"/>
          <p:cNvPicPr>
            <a:picLocks noChangeAspect="1"/>
          </p:cNvPicPr>
          <p:nvPr/>
        </p:nvPicPr>
        <p:blipFill>
          <a:blip r:embed="rId2">
            <a:extLst/>
          </a:blip>
          <a:stretch>
            <a:fillRect/>
          </a:stretch>
        </p:blipFill>
        <p:spPr>
          <a:xfrm>
            <a:off x="12300818" y="3866700"/>
            <a:ext cx="11466364" cy="87893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74"/>
                                        </p:tgtEl>
                                        <p:attrNameLst>
                                          <p:attrName>style.visibility</p:attrName>
                                        </p:attrNameLst>
                                      </p:cBhvr>
                                      <p:to>
                                        <p:strVal val="visible"/>
                                      </p:to>
                                    </p:set>
                                    <p:anim calcmode="lin" valueType="num">
                                      <p:cBhvr>
                                        <p:cTn id="7" dur="700" fill="hold"/>
                                        <p:tgtEl>
                                          <p:spTgt spid="174"/>
                                        </p:tgtEl>
                                        <p:attrNameLst>
                                          <p:attrName>ppt_w</p:attrName>
                                        </p:attrNameLst>
                                      </p:cBhvr>
                                      <p:tavLst>
                                        <p:tav tm="0">
                                          <p:val>
                                            <p:fltVal val="0"/>
                                          </p:val>
                                        </p:tav>
                                        <p:tav tm="100000">
                                          <p:val>
                                            <p:strVal val="#ppt_w"/>
                                          </p:val>
                                        </p:tav>
                                      </p:tavLst>
                                    </p:anim>
                                    <p:anim calcmode="lin" valueType="num">
                                      <p:cBhvr>
                                        <p:cTn id="8" dur="700" fill="hold"/>
                                        <p:tgtEl>
                                          <p:spTgt spid="17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76"/>
                                        </p:tgtEl>
                                        <p:attrNameLst>
                                          <p:attrName>style.visibility</p:attrName>
                                        </p:attrNameLst>
                                      </p:cBhvr>
                                      <p:to>
                                        <p:strVal val="visible"/>
                                      </p:to>
                                    </p:set>
                                    <p:animEffect filter="box(out)" transition="in">
                                      <p:cBhvr>
                                        <p:cTn id="13" dur="700"/>
                                        <p:tgtEl>
                                          <p:spTgt spid="176"/>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175"/>
                                        </p:tgtEl>
                                        <p:attrNameLst>
                                          <p:attrName>style.visibility</p:attrName>
                                        </p:attrNameLst>
                                      </p:cBhvr>
                                      <p:to>
                                        <p:strVal val="visible"/>
                                      </p:to>
                                    </p:set>
                                    <p:anim calcmode="lin" valueType="num">
                                      <p:cBhvr>
                                        <p:cTn id="18" dur="1000" fill="hold"/>
                                        <p:tgtEl>
                                          <p:spTgt spid="175"/>
                                        </p:tgtEl>
                                        <p:attrNameLst>
                                          <p:attrName>ppt_x</p:attrName>
                                        </p:attrNameLst>
                                      </p:cBhvr>
                                      <p:tavLst>
                                        <p:tav tm="0">
                                          <p:val>
                                            <p:strVal val="0-#ppt_w/2"/>
                                          </p:val>
                                        </p:tav>
                                        <p:tav tm="100000">
                                          <p:val>
                                            <p:strVal val="#ppt_x"/>
                                          </p:val>
                                        </p:tav>
                                      </p:tavLst>
                                    </p:anim>
                                    <p:anim calcmode="lin" valueType="num">
                                      <p:cBhvr>
                                        <p:cTn id="19" dur="10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 grpId="3"/>
      <p:bldP build="whole" bldLvl="1" animBg="1" rev="0" advAuto="0" spid="174" grpId="1"/>
      <p:bldP build="whole" bldLvl="1" animBg="1" rev="0" advAuto="0" spid="176" grpId="2"/>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